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" panose="020B0503030501040103" pitchFamily="34" charset="0"/>
      <p:regular r:id="rId28"/>
    </p:embeddedFont>
    <p:embeddedFont>
      <p:font typeface="Canva Sans Bold" panose="020B0803030501040103" pitchFamily="34" charset="0"/>
      <p:regular r:id="rId29"/>
      <p:bold r:id="rId30"/>
    </p:embeddedFont>
    <p:embeddedFont>
      <p:font typeface="DM Sans" pitchFamily="2" charset="77"/>
      <p:regular r:id="rId31"/>
      <p:bold r:id="rId32"/>
      <p:italic r:id="rId33"/>
      <p:boldItalic r:id="rId34"/>
    </p:embeddedFont>
    <p:embeddedFont>
      <p:font typeface="DM Sans Bold" pitchFamily="2" charset="77"/>
      <p:regular r:id="rId35"/>
      <p:bold r:id="rId36"/>
    </p:embeddedFont>
    <p:embeddedFont>
      <p:font typeface="Fraunces Bold" pitchFamily="2" charset="77"/>
      <p:regular r:id="rId37"/>
      <p:bold r:id="rId38"/>
    </p:embeddedFont>
    <p:embeddedFont>
      <p:font typeface="Fraunces Heavy" pitchFamily="2" charset="77"/>
      <p:regular r:id="rId39"/>
      <p:bold r:id="rId40"/>
    </p:embeddedFont>
    <p:embeddedFont>
      <p:font typeface="Fraunces Semi-Bold" pitchFamily="2" charset="77"/>
      <p:regular r:id="rId41"/>
      <p:bold r:id="rId42"/>
    </p:embeddedFont>
    <p:embeddedFont>
      <p:font typeface="Poppins Bold" pitchFamily="2" charset="7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35" autoAdjust="0"/>
  </p:normalViewPr>
  <p:slideViewPr>
    <p:cSldViewPr>
      <p:cViewPr varScale="1">
        <p:scale>
          <a:sx n="76" d="100"/>
          <a:sy n="76" d="100"/>
        </p:scale>
        <p:origin x="6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ECD76-C0DB-D143-81CE-14E01C1FFE8D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656BC-8A9F-F146-81D5-B64E0942E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56BC-8A9F-F146-81D5-B64E0942E3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09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17.png"/><Relationship Id="rId10" Type="http://schemas.openxmlformats.org/officeDocument/2006/relationships/image" Target="../media/image4.sv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5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.sv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.sv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hyperlink" Target="https://arxiv.org/abs/2106.00628?utm_source=chatgpt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med.ncbi.nlm.nih.gov/24747355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pmc.ncbi.nlm.nih.gov/articles/PMC7135636/#ABS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.svg"/><Relationship Id="rId7" Type="http://schemas.openxmlformats.org/officeDocument/2006/relationships/image" Target="../media/image28.png"/><Relationship Id="rId12" Type="http://schemas.openxmlformats.org/officeDocument/2006/relationships/image" Target="../media/image2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27.svg"/><Relationship Id="rId10" Type="http://schemas.openxmlformats.org/officeDocument/2006/relationships/hyperlink" Target="https://onlinelibrary.wiley.com/doi/10.1002/1520-6661(200009/10)9:5%3C311::AID-MFM12%3E3.0.CO;2-9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507075" y="5505392"/>
            <a:ext cx="6179809" cy="3382041"/>
          </a:xfrm>
          <a:custGeom>
            <a:avLst/>
            <a:gdLst/>
            <a:ahLst/>
            <a:cxnLst/>
            <a:rect l="l" t="t" r="r" b="b"/>
            <a:pathLst>
              <a:path w="6179809" h="3382041">
                <a:moveTo>
                  <a:pt x="0" y="0"/>
                </a:moveTo>
                <a:lnTo>
                  <a:pt x="6179809" y="0"/>
                </a:lnTo>
                <a:lnTo>
                  <a:pt x="6179809" y="3382041"/>
                </a:lnTo>
                <a:lnTo>
                  <a:pt x="0" y="3382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126475" y="2415027"/>
            <a:ext cx="11751795" cy="408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2D2D2D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Fetal Health Diagnostics: A Multivariate Approach</a:t>
            </a:r>
          </a:p>
          <a:p>
            <a:pPr algn="l">
              <a:lnSpc>
                <a:spcPts val="8000"/>
              </a:lnSpc>
            </a:pPr>
            <a:endParaRPr lang="en-US" sz="8000" b="1">
              <a:solidFill>
                <a:srgbClr val="2D2D2D"/>
              </a:solidFill>
              <a:latin typeface="Fraunces Semi-Bold"/>
              <a:ea typeface="Fraunces Semi-Bold"/>
              <a:cs typeface="Fraunces Semi-Bold"/>
              <a:sym typeface="Fraunces Semi-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05959" y="1351889"/>
            <a:ext cx="3227924" cy="2420943"/>
          </a:xfrm>
          <a:custGeom>
            <a:avLst/>
            <a:gdLst/>
            <a:ahLst/>
            <a:cxnLst/>
            <a:rect l="l" t="t" r="r" b="b"/>
            <a:pathLst>
              <a:path w="3227924" h="2420943">
                <a:moveTo>
                  <a:pt x="0" y="0"/>
                </a:moveTo>
                <a:lnTo>
                  <a:pt x="3227925" y="0"/>
                </a:lnTo>
                <a:lnTo>
                  <a:pt x="3227925" y="2420943"/>
                </a:lnTo>
                <a:lnTo>
                  <a:pt x="0" y="2420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26475" y="6946852"/>
            <a:ext cx="3782445" cy="333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Team: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Ajay Sreekumar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Jasdeep Singh Jhajj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Mohit Rakesh Taparia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Riyanshi Bohra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Shashwat Singh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26475" y="5773195"/>
            <a:ext cx="10943999" cy="72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2132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BIOS 511: Healthcare Data Science</a:t>
            </a:r>
          </a:p>
          <a:p>
            <a:pPr algn="l">
              <a:lnSpc>
                <a:spcPts val="2985"/>
              </a:lnSpc>
            </a:pPr>
            <a:r>
              <a:rPr lang="en-US" sz="2132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Final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57675" y="2332757"/>
            <a:ext cx="7270088" cy="7270088"/>
          </a:xfrm>
          <a:custGeom>
            <a:avLst/>
            <a:gdLst/>
            <a:ahLst/>
            <a:cxnLst/>
            <a:rect l="l" t="t" r="r" b="b"/>
            <a:pathLst>
              <a:path w="7270088" h="7270088">
                <a:moveTo>
                  <a:pt x="0" y="0"/>
                </a:moveTo>
                <a:lnTo>
                  <a:pt x="7270087" y="0"/>
                </a:lnTo>
                <a:lnTo>
                  <a:pt x="7270087" y="7270087"/>
                </a:lnTo>
                <a:lnTo>
                  <a:pt x="0" y="7270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4485" y="56198"/>
            <a:ext cx="11799892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Exploratory Data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531" y="1257702"/>
            <a:ext cx="1683787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plot visualizes pairwise relationships between key features like Baseline Value, Short-Term Variability, Histogram Variance, and Fetal Health Class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0784" y="2437532"/>
            <a:ext cx="7804806" cy="667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Observations: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  <a:r>
              <a:rPr lang="en-US" sz="21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Baseline Value Distribution:</a:t>
            </a:r>
          </a:p>
          <a:p>
            <a:pPr marL="455914" lvl="1" indent="-227957" algn="l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 1 (Normal) has a wider and higher distribution of Baseline FHR.</a:t>
            </a:r>
          </a:p>
          <a:p>
            <a:pPr marL="455914" lvl="1" indent="-227957" algn="l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 3 (Pathological) is clustered toward lower baseline values.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  <a:r>
              <a:rPr lang="en-US" sz="21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Box Plots:</a:t>
            </a:r>
          </a:p>
          <a:p>
            <a:pPr marL="455914" lvl="1" indent="-227957" algn="l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Variance in </a:t>
            </a:r>
            <a:r>
              <a:rPr lang="en-US" sz="21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Histogram Variance</a:t>
            </a:r>
            <a:r>
              <a:rPr lang="en-US" sz="21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21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Short-Term Variability</a:t>
            </a:r>
            <a:r>
              <a:rPr lang="en-US" sz="21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significantly higher for Class 3, suggesting instability in FHR for pathological cases.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  <a:r>
              <a:rPr lang="en-US" sz="21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Histograms:</a:t>
            </a:r>
          </a:p>
          <a:p>
            <a:pPr marL="455914" lvl="1" indent="-227957" algn="l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21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imbalance</a:t>
            </a:r>
            <a:r>
              <a:rPr lang="en-US" sz="21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 class distribution is clearly visualized, with Class 1 dominating the dataset.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  <a:r>
              <a:rPr lang="en-US" sz="21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Correlation Insights:</a:t>
            </a:r>
          </a:p>
          <a:p>
            <a:pPr marL="455914" lvl="1" indent="-227957" algn="l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Features like Baseline Value and Histogram Variance show non-linear relationships across classes, further reinforcing the </a:t>
            </a:r>
            <a:r>
              <a:rPr lang="en-US" sz="21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need</a:t>
            </a:r>
            <a:r>
              <a:rPr lang="en-US" sz="21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</a:t>
            </a:r>
            <a:r>
              <a:rPr lang="en-US" sz="21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non-linear classifiers</a:t>
            </a:r>
            <a:r>
              <a:rPr lang="en-US" sz="21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(e.g., Gradient Boosting and XGBoost).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03919" y="2283561"/>
            <a:ext cx="7798132" cy="7154787"/>
          </a:xfrm>
          <a:custGeom>
            <a:avLst/>
            <a:gdLst/>
            <a:ahLst/>
            <a:cxnLst/>
            <a:rect l="l" t="t" r="r" b="b"/>
            <a:pathLst>
              <a:path w="7798132" h="7154787">
                <a:moveTo>
                  <a:pt x="0" y="0"/>
                </a:moveTo>
                <a:lnTo>
                  <a:pt x="7798132" y="0"/>
                </a:lnTo>
                <a:lnTo>
                  <a:pt x="7798132" y="7154787"/>
                </a:lnTo>
                <a:lnTo>
                  <a:pt x="0" y="7154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02105" y="156428"/>
            <a:ext cx="11799892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Exploratory Data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938" y="1183056"/>
            <a:ext cx="1738464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heatmap visualizes pairwise correlations among features and their relationship with the target variable (Fetal Health).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48165" y="2944207"/>
            <a:ext cx="6139741" cy="6334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Observations: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Strong Correlations: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Baseline Value</a:t>
            </a: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shows moderate positive correlation with Fetal Health (0.15).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Prolonged Decelerations</a:t>
            </a: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Abnormal Short-Term Variability</a:t>
            </a: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have strong correlations with Fetal Health, indicating their critical role in classification.</a:t>
            </a:r>
          </a:p>
          <a:p>
            <a:pPr marL="237489" lvl="1" algn="l">
              <a:lnSpc>
                <a:spcPts val="3079"/>
              </a:lnSpc>
            </a:pP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Feature Interdependence: </a:t>
            </a: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Mean Value of Short-Term Variability is positively correlated with Light Decelerations (0.56), suggesting shared variability.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80027" y="2042393"/>
            <a:ext cx="9564658" cy="7651727"/>
          </a:xfrm>
          <a:custGeom>
            <a:avLst/>
            <a:gdLst/>
            <a:ahLst/>
            <a:cxnLst/>
            <a:rect l="l" t="t" r="r" b="b"/>
            <a:pathLst>
              <a:path w="9564658" h="7651727">
                <a:moveTo>
                  <a:pt x="0" y="0"/>
                </a:moveTo>
                <a:lnTo>
                  <a:pt x="9564658" y="0"/>
                </a:lnTo>
                <a:lnTo>
                  <a:pt x="9564658" y="7651726"/>
                </a:lnTo>
                <a:lnTo>
                  <a:pt x="0" y="765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10362" y="156428"/>
            <a:ext cx="11799892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Exploratory Data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9321" y="2094230"/>
            <a:ext cx="6950706" cy="819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Conducted ANOVA tests for each feature against fetal health categories.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Assessed the statistical significance and strength of associations through F-statistics.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Features are grouped as </a:t>
            </a: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Significant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(red markers) or </a:t>
            </a: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Not Significant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(blue markers) based on their contribution to fetal health classification.</a:t>
            </a:r>
          </a:p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Findings: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Highly Significant Features: 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Prolonged Decelerations, Abnormal Short-Term Variability, and Percentage of Time with Abnormal Long-Term Variability have the highest F-statistics, making them the most significant predictors of fetal health.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with Lower Impact: 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 number of zeroes, histogram max, and fetal movement.</a:t>
            </a:r>
          </a:p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Insights: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Focus on the top-ranked features can lead to better model performance and interpretability.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0477" y="1199188"/>
            <a:ext cx="16815573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Examine the impact of various physiological and monitoring features on fetal health using ANOVA (Analysis of Variance) F-statistics.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76832" y="5143500"/>
            <a:ext cx="5259914" cy="4378878"/>
          </a:xfrm>
          <a:custGeom>
            <a:avLst/>
            <a:gdLst/>
            <a:ahLst/>
            <a:cxnLst/>
            <a:rect l="l" t="t" r="r" b="b"/>
            <a:pathLst>
              <a:path w="5259914" h="4378878">
                <a:moveTo>
                  <a:pt x="0" y="0"/>
                </a:moveTo>
                <a:lnTo>
                  <a:pt x="5259914" y="0"/>
                </a:lnTo>
                <a:lnTo>
                  <a:pt x="5259914" y="4378878"/>
                </a:lnTo>
                <a:lnTo>
                  <a:pt x="0" y="4378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36234" y="5143500"/>
            <a:ext cx="5174020" cy="4326774"/>
          </a:xfrm>
          <a:custGeom>
            <a:avLst/>
            <a:gdLst/>
            <a:ahLst/>
            <a:cxnLst/>
            <a:rect l="l" t="t" r="r" b="b"/>
            <a:pathLst>
              <a:path w="5174020" h="4326774">
                <a:moveTo>
                  <a:pt x="0" y="0"/>
                </a:moveTo>
                <a:lnTo>
                  <a:pt x="5174020" y="0"/>
                </a:lnTo>
                <a:lnTo>
                  <a:pt x="5174020" y="4326774"/>
                </a:lnTo>
                <a:lnTo>
                  <a:pt x="0" y="4326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02105" y="1217791"/>
            <a:ext cx="11799892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Data Handling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5692" y="3541744"/>
            <a:ext cx="1576218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fetal_health classes are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highly imbalanced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with the majority of samples labeled as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Normal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This was addressed using SMOTE  to generate synthetic samples for minority classes (Suspect and Pathological).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19553" y="2219821"/>
            <a:ext cx="1339466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 Issue: </a:t>
            </a:r>
            <a:r>
              <a:rPr lang="en-US" sz="27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Class Imbalance</a:t>
            </a:r>
          </a:p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Approach: </a:t>
            </a:r>
            <a:r>
              <a:rPr lang="en-US" sz="27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SMOTE (Synthetic Minority Oversampling Technique) 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424080" y="6992969"/>
            <a:ext cx="452706" cy="0"/>
          </a:xfrm>
          <a:prstGeom prst="line">
            <a:avLst/>
          </a:prstGeom>
          <a:ln w="38100" cap="flat">
            <a:solidFill>
              <a:srgbClr val="2D2D2D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47492" y="3599041"/>
            <a:ext cx="15910389" cy="661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  <a:spcBef>
                <a:spcPct val="0"/>
              </a:spcBef>
            </a:pPr>
            <a:r>
              <a:rPr lang="en-US" sz="25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RandomizedSearchCV:</a:t>
            </a:r>
          </a:p>
          <a:p>
            <a:pPr algn="l">
              <a:lnSpc>
                <a:spcPts val="3615"/>
              </a:lnSpc>
              <a:spcBef>
                <a:spcPct val="0"/>
              </a:spcBef>
            </a:pPr>
            <a:endParaRPr lang="en-US" sz="258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57592" lvl="1" indent="-278796" algn="l">
              <a:lnSpc>
                <a:spcPts val="3615"/>
              </a:lnSpc>
              <a:spcBef>
                <a:spcPct val="0"/>
              </a:spcBef>
              <a:buFont typeface="Arial"/>
              <a:buChar char="•"/>
            </a:pPr>
            <a:r>
              <a:rPr lang="en-US" sz="25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Efficient hyperparameter optimization technique used to identify the best parameters for each model while minimizing computation time.</a:t>
            </a:r>
          </a:p>
          <a:p>
            <a:pPr algn="l">
              <a:lnSpc>
                <a:spcPts val="3615"/>
              </a:lnSpc>
              <a:spcBef>
                <a:spcPct val="0"/>
              </a:spcBef>
            </a:pPr>
            <a:endParaRPr lang="en-US" sz="258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57592" lvl="1" indent="-278796" algn="l">
              <a:lnSpc>
                <a:spcPts val="3615"/>
              </a:lnSpc>
              <a:spcBef>
                <a:spcPct val="0"/>
              </a:spcBef>
              <a:buFont typeface="Arial"/>
              <a:buChar char="•"/>
            </a:pPr>
            <a:r>
              <a:rPr lang="en-US" sz="25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hyperparameters tuned:</a:t>
            </a:r>
          </a:p>
          <a:p>
            <a:pPr marL="1115184" lvl="2" indent="-371728" algn="l">
              <a:lnSpc>
                <a:spcPts val="3615"/>
              </a:lnSpc>
              <a:spcBef>
                <a:spcPct val="0"/>
              </a:spcBef>
              <a:buFont typeface="Arial"/>
              <a:buChar char="⚬"/>
            </a:pPr>
            <a:r>
              <a:rPr lang="en-US" sz="25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Regression: solver, penalty, C.</a:t>
            </a:r>
          </a:p>
          <a:p>
            <a:pPr marL="1115184" lvl="2" indent="-371728" algn="l">
              <a:lnSpc>
                <a:spcPts val="3615"/>
              </a:lnSpc>
              <a:spcBef>
                <a:spcPct val="0"/>
              </a:spcBef>
              <a:buFont typeface="Arial"/>
              <a:buChar char="⚬"/>
            </a:pPr>
            <a:r>
              <a:rPr lang="en-US" sz="25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Random Forest: n_estimators, min_samples_split, min_samples_leaf, max_depth.</a:t>
            </a:r>
          </a:p>
          <a:p>
            <a:pPr marL="1115184" lvl="2" indent="-371728" algn="l">
              <a:lnSpc>
                <a:spcPts val="3615"/>
              </a:lnSpc>
              <a:spcBef>
                <a:spcPct val="0"/>
              </a:spcBef>
              <a:buFont typeface="Arial"/>
              <a:buChar char="⚬"/>
            </a:pPr>
            <a:r>
              <a:rPr lang="en-US" sz="25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Gradient Boosting &amp; XGBoost: n_estimators, max_depth, learning_rate.</a:t>
            </a:r>
          </a:p>
          <a:p>
            <a:pPr algn="l">
              <a:lnSpc>
                <a:spcPts val="3615"/>
              </a:lnSpc>
              <a:spcBef>
                <a:spcPct val="0"/>
              </a:spcBef>
            </a:pPr>
            <a:endParaRPr lang="en-US" sz="258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98"/>
              </a:lnSpc>
              <a:spcBef>
                <a:spcPct val="0"/>
              </a:spcBef>
            </a:pPr>
            <a:endParaRPr lang="en-US" sz="258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98"/>
              </a:lnSpc>
              <a:spcBef>
                <a:spcPct val="0"/>
              </a:spcBef>
            </a:pPr>
            <a:endParaRPr lang="en-US" sz="258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98"/>
              </a:lnSpc>
              <a:spcBef>
                <a:spcPct val="0"/>
              </a:spcBef>
            </a:pPr>
            <a:endParaRPr lang="en-US" sz="258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98"/>
              </a:lnSpc>
              <a:spcBef>
                <a:spcPct val="0"/>
              </a:spcBef>
            </a:pPr>
            <a:endParaRPr lang="en-US" sz="258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98"/>
              </a:lnSpc>
              <a:spcBef>
                <a:spcPct val="0"/>
              </a:spcBef>
            </a:pPr>
            <a:endParaRPr lang="en-US" sz="258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62324" y="1184677"/>
            <a:ext cx="9090069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Data Handling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19553" y="2219821"/>
            <a:ext cx="1339466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 Issue: </a:t>
            </a:r>
            <a:r>
              <a:rPr lang="en-US" sz="27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Class Imbalance</a:t>
            </a:r>
          </a:p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Approach: </a:t>
            </a:r>
            <a:r>
              <a:rPr lang="en-US" sz="27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Cross Validation (RandomizedSearchCV)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98965" y="1084685"/>
            <a:ext cx="9090069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Model Development</a:t>
            </a:r>
          </a:p>
        </p:txBody>
      </p:sp>
      <p:sp>
        <p:nvSpPr>
          <p:cNvPr id="9" name="Freeform 9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78113" y="2129476"/>
            <a:ext cx="16544327" cy="1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261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Selection: </a:t>
            </a:r>
          </a:p>
          <a:p>
            <a:pPr algn="ctr">
              <a:lnSpc>
                <a:spcPts val="3657"/>
              </a:lnSpc>
              <a:spcBef>
                <a:spcPct val="0"/>
              </a:spcBef>
            </a:pPr>
            <a:r>
              <a:rPr lang="en-US" sz="26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evaluated a variety of machine learning models to identify the best-performing algorithm for predicting fetal health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9639" y="3725128"/>
            <a:ext cx="15679661" cy="664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 Logistic Regression: </a:t>
            </a: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baseline model that uses a linear approach to predict class probabilities.</a:t>
            </a:r>
          </a:p>
          <a:p>
            <a:pPr marL="582928" lvl="1" indent="-291464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Provides an interpretable and efficient way to evaluate relationships between features and outcomes.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Random Forest Classifier: </a:t>
            </a: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 ensemble learning method that constructs multiple decision trees and combines their outputs for classification.</a:t>
            </a:r>
          </a:p>
          <a:p>
            <a:pPr marL="582928" lvl="1" indent="-291464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Handles imbalanced data well and provides insights into feature importance.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 Gradient Boosting: </a:t>
            </a: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boosting technique that sequentially builds models to minimize prediction errors by focusing on misclassified cases.</a:t>
            </a:r>
          </a:p>
          <a:p>
            <a:pPr marL="582928" lvl="1" indent="-291464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Effective for capturing complex patterns in the data.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 XGBoost:</a:t>
            </a: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 optimized implementation of gradient boosting designed for speed and performance in large datasets.</a:t>
            </a:r>
          </a:p>
          <a:p>
            <a:pPr marL="582928" lvl="1" indent="-291464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Offers robust handling of feature interactions and reduces overfitting.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47895" y="3899251"/>
            <a:ext cx="2960459" cy="1339762"/>
            <a:chOff x="0" y="0"/>
            <a:chExt cx="898018" cy="406400"/>
          </a:xfrm>
        </p:grpSpPr>
        <p:sp>
          <p:nvSpPr>
            <p:cNvPr id="9" name="Freeform 9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D9D8D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47895" y="5239013"/>
            <a:ext cx="2960459" cy="1339762"/>
            <a:chOff x="0" y="0"/>
            <a:chExt cx="898018" cy="406400"/>
          </a:xfrm>
        </p:grpSpPr>
        <p:sp>
          <p:nvSpPr>
            <p:cNvPr id="11" name="Freeform 11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D9D8D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47895" y="6578775"/>
            <a:ext cx="2960459" cy="1339762"/>
            <a:chOff x="0" y="0"/>
            <a:chExt cx="898018" cy="406400"/>
          </a:xfrm>
        </p:grpSpPr>
        <p:sp>
          <p:nvSpPr>
            <p:cNvPr id="13" name="Freeform 13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D9D8D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583514" y="2934246"/>
            <a:ext cx="2576470" cy="707743"/>
            <a:chOff x="0" y="0"/>
            <a:chExt cx="1479461" cy="406400"/>
          </a:xfrm>
        </p:grpSpPr>
        <p:sp>
          <p:nvSpPr>
            <p:cNvPr id="15" name="Freeform 15"/>
            <p:cNvSpPr/>
            <p:nvPr/>
          </p:nvSpPr>
          <p:spPr>
            <a:xfrm>
              <a:off x="17780" y="22860"/>
              <a:ext cx="1454061" cy="360680"/>
            </a:xfrm>
            <a:custGeom>
              <a:avLst/>
              <a:gdLst/>
              <a:ahLst/>
              <a:cxnLst/>
              <a:rect l="l" t="t" r="r" b="b"/>
              <a:pathLst>
                <a:path w="1454061" h="360680">
                  <a:moveTo>
                    <a:pt x="1454061" y="180340"/>
                  </a:moveTo>
                  <a:cubicBezTo>
                    <a:pt x="1454061" y="81280"/>
                    <a:pt x="1374051" y="0"/>
                    <a:pt x="127372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73721" y="360680"/>
                  </a:lnTo>
                  <a:cubicBezTo>
                    <a:pt x="1372780" y="360680"/>
                    <a:pt x="1454061" y="279400"/>
                    <a:pt x="1454061" y="180340"/>
                  </a:cubicBezTo>
                  <a:close/>
                </a:path>
              </a:pathLst>
            </a:custGeom>
            <a:solidFill>
              <a:srgbClr val="55545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47895" y="7918538"/>
            <a:ext cx="2960459" cy="1339762"/>
            <a:chOff x="0" y="0"/>
            <a:chExt cx="898018" cy="406400"/>
          </a:xfrm>
        </p:grpSpPr>
        <p:sp>
          <p:nvSpPr>
            <p:cNvPr id="17" name="Freeform 17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D9D8D8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623143" y="2934246"/>
            <a:ext cx="2576470" cy="707743"/>
            <a:chOff x="0" y="0"/>
            <a:chExt cx="1479461" cy="406400"/>
          </a:xfrm>
        </p:grpSpPr>
        <p:sp>
          <p:nvSpPr>
            <p:cNvPr id="19" name="Freeform 19"/>
            <p:cNvSpPr/>
            <p:nvPr/>
          </p:nvSpPr>
          <p:spPr>
            <a:xfrm>
              <a:off x="17780" y="22860"/>
              <a:ext cx="1454061" cy="360680"/>
            </a:xfrm>
            <a:custGeom>
              <a:avLst/>
              <a:gdLst/>
              <a:ahLst/>
              <a:cxnLst/>
              <a:rect l="l" t="t" r="r" b="b"/>
              <a:pathLst>
                <a:path w="1454061" h="360680">
                  <a:moveTo>
                    <a:pt x="1454061" y="180340"/>
                  </a:moveTo>
                  <a:cubicBezTo>
                    <a:pt x="1454061" y="81280"/>
                    <a:pt x="1374051" y="0"/>
                    <a:pt x="127372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73721" y="360680"/>
                  </a:lnTo>
                  <a:cubicBezTo>
                    <a:pt x="1372780" y="360680"/>
                    <a:pt x="1454061" y="279400"/>
                    <a:pt x="1454061" y="180340"/>
                  </a:cubicBezTo>
                  <a:close/>
                </a:path>
              </a:pathLst>
            </a:custGeom>
            <a:solidFill>
              <a:srgbClr val="55545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858230" y="2934246"/>
            <a:ext cx="2576470" cy="707743"/>
            <a:chOff x="0" y="0"/>
            <a:chExt cx="1479461" cy="406400"/>
          </a:xfrm>
        </p:grpSpPr>
        <p:sp>
          <p:nvSpPr>
            <p:cNvPr id="21" name="Freeform 21"/>
            <p:cNvSpPr/>
            <p:nvPr/>
          </p:nvSpPr>
          <p:spPr>
            <a:xfrm>
              <a:off x="17780" y="22860"/>
              <a:ext cx="1454061" cy="360680"/>
            </a:xfrm>
            <a:custGeom>
              <a:avLst/>
              <a:gdLst/>
              <a:ahLst/>
              <a:cxnLst/>
              <a:rect l="l" t="t" r="r" b="b"/>
              <a:pathLst>
                <a:path w="1454061" h="360680">
                  <a:moveTo>
                    <a:pt x="1454061" y="180340"/>
                  </a:moveTo>
                  <a:cubicBezTo>
                    <a:pt x="1454061" y="81280"/>
                    <a:pt x="1374051" y="0"/>
                    <a:pt x="127372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73721" y="360680"/>
                  </a:lnTo>
                  <a:cubicBezTo>
                    <a:pt x="1372780" y="360680"/>
                    <a:pt x="1454061" y="279400"/>
                    <a:pt x="1454061" y="180340"/>
                  </a:cubicBezTo>
                  <a:close/>
                </a:path>
              </a:pathLst>
            </a:custGeom>
            <a:solidFill>
              <a:srgbClr val="55545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5091925" y="2934246"/>
            <a:ext cx="2576470" cy="707743"/>
            <a:chOff x="0" y="0"/>
            <a:chExt cx="1479461" cy="406400"/>
          </a:xfrm>
        </p:grpSpPr>
        <p:sp>
          <p:nvSpPr>
            <p:cNvPr id="23" name="Freeform 23"/>
            <p:cNvSpPr/>
            <p:nvPr/>
          </p:nvSpPr>
          <p:spPr>
            <a:xfrm>
              <a:off x="17780" y="22860"/>
              <a:ext cx="1454061" cy="360680"/>
            </a:xfrm>
            <a:custGeom>
              <a:avLst/>
              <a:gdLst/>
              <a:ahLst/>
              <a:cxnLst/>
              <a:rect l="l" t="t" r="r" b="b"/>
              <a:pathLst>
                <a:path w="1454061" h="360680">
                  <a:moveTo>
                    <a:pt x="1454061" y="180340"/>
                  </a:moveTo>
                  <a:cubicBezTo>
                    <a:pt x="1454061" y="81280"/>
                    <a:pt x="1374051" y="0"/>
                    <a:pt x="127372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73721" y="360680"/>
                  </a:lnTo>
                  <a:cubicBezTo>
                    <a:pt x="1372780" y="360680"/>
                    <a:pt x="1454061" y="279400"/>
                    <a:pt x="1454061" y="180340"/>
                  </a:cubicBezTo>
                  <a:close/>
                </a:path>
              </a:pathLst>
            </a:custGeom>
            <a:solidFill>
              <a:srgbClr val="55545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5009547" y="3948852"/>
            <a:ext cx="12867881" cy="1204999"/>
            <a:chOff x="0" y="0"/>
            <a:chExt cx="10301512" cy="96467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01512" cy="964674"/>
            </a:xfrm>
            <a:custGeom>
              <a:avLst/>
              <a:gdLst/>
              <a:ahLst/>
              <a:cxnLst/>
              <a:rect l="l" t="t" r="r" b="b"/>
              <a:pathLst>
                <a:path w="10301512" h="964674">
                  <a:moveTo>
                    <a:pt x="10177052" y="964674"/>
                  </a:moveTo>
                  <a:lnTo>
                    <a:pt x="124460" y="964674"/>
                  </a:lnTo>
                  <a:cubicBezTo>
                    <a:pt x="55880" y="964674"/>
                    <a:pt x="0" y="908794"/>
                    <a:pt x="0" y="8402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177052" y="0"/>
                  </a:lnTo>
                  <a:cubicBezTo>
                    <a:pt x="10245632" y="0"/>
                    <a:pt x="10301512" y="55880"/>
                    <a:pt x="10301512" y="124460"/>
                  </a:cubicBezTo>
                  <a:lnTo>
                    <a:pt x="10301512" y="840214"/>
                  </a:lnTo>
                  <a:cubicBezTo>
                    <a:pt x="10301512" y="908794"/>
                    <a:pt x="10245632" y="964674"/>
                    <a:pt x="10177052" y="96467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009547" y="5306395"/>
            <a:ext cx="12867881" cy="1204999"/>
            <a:chOff x="0" y="0"/>
            <a:chExt cx="10301512" cy="96467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01512" cy="964674"/>
            </a:xfrm>
            <a:custGeom>
              <a:avLst/>
              <a:gdLst/>
              <a:ahLst/>
              <a:cxnLst/>
              <a:rect l="l" t="t" r="r" b="b"/>
              <a:pathLst>
                <a:path w="10301512" h="964674">
                  <a:moveTo>
                    <a:pt x="10177052" y="964674"/>
                  </a:moveTo>
                  <a:lnTo>
                    <a:pt x="124460" y="964674"/>
                  </a:lnTo>
                  <a:cubicBezTo>
                    <a:pt x="55880" y="964674"/>
                    <a:pt x="0" y="908794"/>
                    <a:pt x="0" y="8402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177052" y="0"/>
                  </a:lnTo>
                  <a:cubicBezTo>
                    <a:pt x="10245632" y="0"/>
                    <a:pt x="10301512" y="55880"/>
                    <a:pt x="10301512" y="124460"/>
                  </a:cubicBezTo>
                  <a:lnTo>
                    <a:pt x="10301512" y="840214"/>
                  </a:lnTo>
                  <a:cubicBezTo>
                    <a:pt x="10301512" y="908794"/>
                    <a:pt x="10245632" y="964674"/>
                    <a:pt x="10177052" y="96467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009547" y="6646157"/>
            <a:ext cx="12867881" cy="1204999"/>
            <a:chOff x="0" y="0"/>
            <a:chExt cx="10301512" cy="96467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301512" cy="964674"/>
            </a:xfrm>
            <a:custGeom>
              <a:avLst/>
              <a:gdLst/>
              <a:ahLst/>
              <a:cxnLst/>
              <a:rect l="l" t="t" r="r" b="b"/>
              <a:pathLst>
                <a:path w="10301512" h="964674">
                  <a:moveTo>
                    <a:pt x="10177052" y="964674"/>
                  </a:moveTo>
                  <a:lnTo>
                    <a:pt x="124460" y="964674"/>
                  </a:lnTo>
                  <a:cubicBezTo>
                    <a:pt x="55880" y="964674"/>
                    <a:pt x="0" y="908794"/>
                    <a:pt x="0" y="8402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177052" y="0"/>
                  </a:lnTo>
                  <a:cubicBezTo>
                    <a:pt x="10245632" y="0"/>
                    <a:pt x="10301512" y="55880"/>
                    <a:pt x="10301512" y="124460"/>
                  </a:cubicBezTo>
                  <a:lnTo>
                    <a:pt x="10301512" y="840214"/>
                  </a:lnTo>
                  <a:cubicBezTo>
                    <a:pt x="10301512" y="908794"/>
                    <a:pt x="10245632" y="964674"/>
                    <a:pt x="10177052" y="96467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5009547" y="7977664"/>
            <a:ext cx="12867881" cy="1204999"/>
            <a:chOff x="0" y="0"/>
            <a:chExt cx="10301512" cy="9646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301512" cy="964674"/>
            </a:xfrm>
            <a:custGeom>
              <a:avLst/>
              <a:gdLst/>
              <a:ahLst/>
              <a:cxnLst/>
              <a:rect l="l" t="t" r="r" b="b"/>
              <a:pathLst>
                <a:path w="10301512" h="964674">
                  <a:moveTo>
                    <a:pt x="10177052" y="964674"/>
                  </a:moveTo>
                  <a:lnTo>
                    <a:pt x="124460" y="964674"/>
                  </a:lnTo>
                  <a:cubicBezTo>
                    <a:pt x="55880" y="964674"/>
                    <a:pt x="0" y="908794"/>
                    <a:pt x="0" y="8402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177052" y="0"/>
                  </a:lnTo>
                  <a:cubicBezTo>
                    <a:pt x="10245632" y="0"/>
                    <a:pt x="10301512" y="55880"/>
                    <a:pt x="10301512" y="124460"/>
                  </a:cubicBezTo>
                  <a:lnTo>
                    <a:pt x="10301512" y="840214"/>
                  </a:lnTo>
                  <a:cubicBezTo>
                    <a:pt x="10301512" y="908794"/>
                    <a:pt x="10245632" y="964674"/>
                    <a:pt x="10177052" y="96467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32" name="AutoShape 32"/>
          <p:cNvSpPr/>
          <p:nvPr/>
        </p:nvSpPr>
        <p:spPr>
          <a:xfrm>
            <a:off x="8384141" y="3948852"/>
            <a:ext cx="0" cy="5233811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1448250" y="3948852"/>
            <a:ext cx="0" cy="5233811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4763215" y="3948852"/>
            <a:ext cx="0" cy="5233811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7371077" y="9465628"/>
            <a:ext cx="773608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E0DD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5154694" y="1094215"/>
            <a:ext cx="9280007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Accuracy Assessment</a:t>
            </a:r>
          </a:p>
          <a:p>
            <a:pPr algn="ctr">
              <a:lnSpc>
                <a:spcPts val="6719"/>
              </a:lnSpc>
            </a:pPr>
            <a:endParaRPr lang="en-US" sz="4800" b="1" dirty="0">
              <a:solidFill>
                <a:srgbClr val="2D2D2D"/>
              </a:solidFill>
              <a:latin typeface="Fraunces Heavy"/>
              <a:ea typeface="Fraunces Heavy"/>
              <a:cs typeface="Fraunces Heavy"/>
              <a:sym typeface="Fraunces Heavy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943600" y="3036658"/>
            <a:ext cx="1730371" cy="46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Accuracy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44000" y="3036658"/>
            <a:ext cx="1686876" cy="46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Precision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601884" y="3036537"/>
            <a:ext cx="1089161" cy="46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Recall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695173" y="3036537"/>
            <a:ext cx="1675904" cy="46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F-1 Score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250634" y="4079547"/>
            <a:ext cx="175498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Logistic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Regression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81293" y="5469258"/>
            <a:ext cx="1893661" cy="895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Random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80189" y="6776851"/>
            <a:ext cx="149587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Gradient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Boosting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336529" y="8336959"/>
            <a:ext cx="1488484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XGBoost</a:t>
            </a:r>
            <a:endParaRPr lang="en-US" sz="26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307438" y="1962334"/>
            <a:ext cx="2825400" cy="46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FF3131"/>
                </a:solidFill>
                <a:latin typeface="DM Sans Bold"/>
                <a:ea typeface="DM Sans Bold"/>
                <a:cs typeface="DM Sans Bold"/>
                <a:sym typeface="DM Sans Bold"/>
              </a:rPr>
              <a:t>Before</a:t>
            </a:r>
            <a:r>
              <a:rPr lang="en-US" sz="2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SMOTE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342553" y="4320745"/>
            <a:ext cx="859258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0.875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451593" y="4320745"/>
            <a:ext cx="919571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0.866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344314" y="5660507"/>
            <a:ext cx="855736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0.927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316278" y="7016219"/>
            <a:ext cx="911807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0.936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168546" y="8251206"/>
            <a:ext cx="1053681" cy="419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0.929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469889" y="5642727"/>
            <a:ext cx="892613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0.924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296406" y="6997169"/>
            <a:ext cx="1068218" cy="419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0.935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483510" y="8251206"/>
            <a:ext cx="855736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0.927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716836" y="4302965"/>
            <a:ext cx="859258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0.875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635372" y="5638891"/>
            <a:ext cx="855736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0.927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690562" y="7016219"/>
            <a:ext cx="911807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0.936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557255" y="8251206"/>
            <a:ext cx="1039256" cy="419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0.929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880098" y="4320745"/>
            <a:ext cx="919571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0.866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5880098" y="5638891"/>
            <a:ext cx="941373" cy="419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0.923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5880099" y="6911444"/>
            <a:ext cx="948490" cy="419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0.935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5952292" y="8251206"/>
            <a:ext cx="855736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0.927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47895" y="3899251"/>
            <a:ext cx="2960459" cy="1339762"/>
            <a:chOff x="0" y="0"/>
            <a:chExt cx="898018" cy="406400"/>
          </a:xfrm>
        </p:grpSpPr>
        <p:sp>
          <p:nvSpPr>
            <p:cNvPr id="9" name="Freeform 9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D9D8D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47895" y="5239013"/>
            <a:ext cx="2960459" cy="1339762"/>
            <a:chOff x="0" y="0"/>
            <a:chExt cx="898018" cy="406400"/>
          </a:xfrm>
        </p:grpSpPr>
        <p:sp>
          <p:nvSpPr>
            <p:cNvPr id="11" name="Freeform 11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D9D8D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47895" y="6578775"/>
            <a:ext cx="2960459" cy="1339762"/>
            <a:chOff x="0" y="0"/>
            <a:chExt cx="898018" cy="406400"/>
          </a:xfrm>
        </p:grpSpPr>
        <p:sp>
          <p:nvSpPr>
            <p:cNvPr id="13" name="Freeform 13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D9D8D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583514" y="2934246"/>
            <a:ext cx="2576470" cy="707743"/>
            <a:chOff x="0" y="0"/>
            <a:chExt cx="1479461" cy="406400"/>
          </a:xfrm>
        </p:grpSpPr>
        <p:sp>
          <p:nvSpPr>
            <p:cNvPr id="15" name="Freeform 15"/>
            <p:cNvSpPr/>
            <p:nvPr/>
          </p:nvSpPr>
          <p:spPr>
            <a:xfrm>
              <a:off x="17780" y="22860"/>
              <a:ext cx="1454061" cy="360680"/>
            </a:xfrm>
            <a:custGeom>
              <a:avLst/>
              <a:gdLst/>
              <a:ahLst/>
              <a:cxnLst/>
              <a:rect l="l" t="t" r="r" b="b"/>
              <a:pathLst>
                <a:path w="1454061" h="360680">
                  <a:moveTo>
                    <a:pt x="1454061" y="180340"/>
                  </a:moveTo>
                  <a:cubicBezTo>
                    <a:pt x="1454061" y="81280"/>
                    <a:pt x="1374051" y="0"/>
                    <a:pt x="127372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73721" y="360680"/>
                  </a:lnTo>
                  <a:cubicBezTo>
                    <a:pt x="1372780" y="360680"/>
                    <a:pt x="1454061" y="279400"/>
                    <a:pt x="1454061" y="180340"/>
                  </a:cubicBezTo>
                  <a:close/>
                </a:path>
              </a:pathLst>
            </a:custGeom>
            <a:solidFill>
              <a:srgbClr val="55545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47895" y="7918538"/>
            <a:ext cx="2960459" cy="1339762"/>
            <a:chOff x="0" y="0"/>
            <a:chExt cx="898018" cy="406400"/>
          </a:xfrm>
        </p:grpSpPr>
        <p:sp>
          <p:nvSpPr>
            <p:cNvPr id="17" name="Freeform 17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D9D8D8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623143" y="2934246"/>
            <a:ext cx="2576470" cy="707743"/>
            <a:chOff x="0" y="0"/>
            <a:chExt cx="1479461" cy="406400"/>
          </a:xfrm>
        </p:grpSpPr>
        <p:sp>
          <p:nvSpPr>
            <p:cNvPr id="19" name="Freeform 19"/>
            <p:cNvSpPr/>
            <p:nvPr/>
          </p:nvSpPr>
          <p:spPr>
            <a:xfrm>
              <a:off x="17780" y="22860"/>
              <a:ext cx="1454061" cy="360680"/>
            </a:xfrm>
            <a:custGeom>
              <a:avLst/>
              <a:gdLst/>
              <a:ahLst/>
              <a:cxnLst/>
              <a:rect l="l" t="t" r="r" b="b"/>
              <a:pathLst>
                <a:path w="1454061" h="360680">
                  <a:moveTo>
                    <a:pt x="1454061" y="180340"/>
                  </a:moveTo>
                  <a:cubicBezTo>
                    <a:pt x="1454061" y="81280"/>
                    <a:pt x="1374051" y="0"/>
                    <a:pt x="127372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73721" y="360680"/>
                  </a:lnTo>
                  <a:cubicBezTo>
                    <a:pt x="1372780" y="360680"/>
                    <a:pt x="1454061" y="279400"/>
                    <a:pt x="1454061" y="180340"/>
                  </a:cubicBezTo>
                  <a:close/>
                </a:path>
              </a:pathLst>
            </a:custGeom>
            <a:solidFill>
              <a:srgbClr val="55545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858230" y="2934246"/>
            <a:ext cx="2576470" cy="707743"/>
            <a:chOff x="0" y="0"/>
            <a:chExt cx="1479461" cy="406400"/>
          </a:xfrm>
        </p:grpSpPr>
        <p:sp>
          <p:nvSpPr>
            <p:cNvPr id="21" name="Freeform 21"/>
            <p:cNvSpPr/>
            <p:nvPr/>
          </p:nvSpPr>
          <p:spPr>
            <a:xfrm>
              <a:off x="17780" y="22860"/>
              <a:ext cx="1454061" cy="360680"/>
            </a:xfrm>
            <a:custGeom>
              <a:avLst/>
              <a:gdLst/>
              <a:ahLst/>
              <a:cxnLst/>
              <a:rect l="l" t="t" r="r" b="b"/>
              <a:pathLst>
                <a:path w="1454061" h="360680">
                  <a:moveTo>
                    <a:pt x="1454061" y="180340"/>
                  </a:moveTo>
                  <a:cubicBezTo>
                    <a:pt x="1454061" y="81280"/>
                    <a:pt x="1374051" y="0"/>
                    <a:pt x="127372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73721" y="360680"/>
                  </a:lnTo>
                  <a:cubicBezTo>
                    <a:pt x="1372780" y="360680"/>
                    <a:pt x="1454061" y="279400"/>
                    <a:pt x="1454061" y="180340"/>
                  </a:cubicBezTo>
                  <a:close/>
                </a:path>
              </a:pathLst>
            </a:custGeom>
            <a:solidFill>
              <a:srgbClr val="55545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5091925" y="2934246"/>
            <a:ext cx="2576470" cy="707743"/>
            <a:chOff x="0" y="0"/>
            <a:chExt cx="1479461" cy="406400"/>
          </a:xfrm>
        </p:grpSpPr>
        <p:sp>
          <p:nvSpPr>
            <p:cNvPr id="23" name="Freeform 23"/>
            <p:cNvSpPr/>
            <p:nvPr/>
          </p:nvSpPr>
          <p:spPr>
            <a:xfrm>
              <a:off x="17780" y="22860"/>
              <a:ext cx="1454061" cy="360680"/>
            </a:xfrm>
            <a:custGeom>
              <a:avLst/>
              <a:gdLst/>
              <a:ahLst/>
              <a:cxnLst/>
              <a:rect l="l" t="t" r="r" b="b"/>
              <a:pathLst>
                <a:path w="1454061" h="360680">
                  <a:moveTo>
                    <a:pt x="1454061" y="180340"/>
                  </a:moveTo>
                  <a:cubicBezTo>
                    <a:pt x="1454061" y="81280"/>
                    <a:pt x="1374051" y="0"/>
                    <a:pt x="127372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73721" y="360680"/>
                  </a:lnTo>
                  <a:cubicBezTo>
                    <a:pt x="1372780" y="360680"/>
                    <a:pt x="1454061" y="279400"/>
                    <a:pt x="1454061" y="180340"/>
                  </a:cubicBezTo>
                  <a:close/>
                </a:path>
              </a:pathLst>
            </a:custGeom>
            <a:solidFill>
              <a:srgbClr val="55545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5009547" y="3948852"/>
            <a:ext cx="12867881" cy="1204999"/>
            <a:chOff x="0" y="0"/>
            <a:chExt cx="10301512" cy="96467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01512" cy="964674"/>
            </a:xfrm>
            <a:custGeom>
              <a:avLst/>
              <a:gdLst/>
              <a:ahLst/>
              <a:cxnLst/>
              <a:rect l="l" t="t" r="r" b="b"/>
              <a:pathLst>
                <a:path w="10301512" h="964674">
                  <a:moveTo>
                    <a:pt x="10177052" y="964674"/>
                  </a:moveTo>
                  <a:lnTo>
                    <a:pt x="124460" y="964674"/>
                  </a:lnTo>
                  <a:cubicBezTo>
                    <a:pt x="55880" y="964674"/>
                    <a:pt x="0" y="908794"/>
                    <a:pt x="0" y="8402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177052" y="0"/>
                  </a:lnTo>
                  <a:cubicBezTo>
                    <a:pt x="10245632" y="0"/>
                    <a:pt x="10301512" y="55880"/>
                    <a:pt x="10301512" y="124460"/>
                  </a:cubicBezTo>
                  <a:lnTo>
                    <a:pt x="10301512" y="840214"/>
                  </a:lnTo>
                  <a:cubicBezTo>
                    <a:pt x="10301512" y="908794"/>
                    <a:pt x="10245632" y="964674"/>
                    <a:pt x="10177052" y="96467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009547" y="5306395"/>
            <a:ext cx="12867881" cy="1204999"/>
            <a:chOff x="0" y="0"/>
            <a:chExt cx="10301512" cy="96467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01512" cy="964674"/>
            </a:xfrm>
            <a:custGeom>
              <a:avLst/>
              <a:gdLst/>
              <a:ahLst/>
              <a:cxnLst/>
              <a:rect l="l" t="t" r="r" b="b"/>
              <a:pathLst>
                <a:path w="10301512" h="964674">
                  <a:moveTo>
                    <a:pt x="10177052" y="964674"/>
                  </a:moveTo>
                  <a:lnTo>
                    <a:pt x="124460" y="964674"/>
                  </a:lnTo>
                  <a:cubicBezTo>
                    <a:pt x="55880" y="964674"/>
                    <a:pt x="0" y="908794"/>
                    <a:pt x="0" y="8402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177052" y="0"/>
                  </a:lnTo>
                  <a:cubicBezTo>
                    <a:pt x="10245632" y="0"/>
                    <a:pt x="10301512" y="55880"/>
                    <a:pt x="10301512" y="124460"/>
                  </a:cubicBezTo>
                  <a:lnTo>
                    <a:pt x="10301512" y="840214"/>
                  </a:lnTo>
                  <a:cubicBezTo>
                    <a:pt x="10301512" y="908794"/>
                    <a:pt x="10245632" y="964674"/>
                    <a:pt x="10177052" y="96467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009547" y="6646157"/>
            <a:ext cx="12867881" cy="1204999"/>
            <a:chOff x="0" y="0"/>
            <a:chExt cx="10301512" cy="96467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301512" cy="964674"/>
            </a:xfrm>
            <a:custGeom>
              <a:avLst/>
              <a:gdLst/>
              <a:ahLst/>
              <a:cxnLst/>
              <a:rect l="l" t="t" r="r" b="b"/>
              <a:pathLst>
                <a:path w="10301512" h="964674">
                  <a:moveTo>
                    <a:pt x="10177052" y="964674"/>
                  </a:moveTo>
                  <a:lnTo>
                    <a:pt x="124460" y="964674"/>
                  </a:lnTo>
                  <a:cubicBezTo>
                    <a:pt x="55880" y="964674"/>
                    <a:pt x="0" y="908794"/>
                    <a:pt x="0" y="8402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177052" y="0"/>
                  </a:lnTo>
                  <a:cubicBezTo>
                    <a:pt x="10245632" y="0"/>
                    <a:pt x="10301512" y="55880"/>
                    <a:pt x="10301512" y="124460"/>
                  </a:cubicBezTo>
                  <a:lnTo>
                    <a:pt x="10301512" y="840214"/>
                  </a:lnTo>
                  <a:cubicBezTo>
                    <a:pt x="10301512" y="908794"/>
                    <a:pt x="10245632" y="964674"/>
                    <a:pt x="10177052" y="96467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5009547" y="7977664"/>
            <a:ext cx="12867881" cy="1204999"/>
            <a:chOff x="0" y="0"/>
            <a:chExt cx="10301512" cy="9646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301512" cy="964674"/>
            </a:xfrm>
            <a:custGeom>
              <a:avLst/>
              <a:gdLst/>
              <a:ahLst/>
              <a:cxnLst/>
              <a:rect l="l" t="t" r="r" b="b"/>
              <a:pathLst>
                <a:path w="10301512" h="964674">
                  <a:moveTo>
                    <a:pt x="10177052" y="964674"/>
                  </a:moveTo>
                  <a:lnTo>
                    <a:pt x="124460" y="964674"/>
                  </a:lnTo>
                  <a:cubicBezTo>
                    <a:pt x="55880" y="964674"/>
                    <a:pt x="0" y="908794"/>
                    <a:pt x="0" y="8402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177052" y="0"/>
                  </a:lnTo>
                  <a:cubicBezTo>
                    <a:pt x="10245632" y="0"/>
                    <a:pt x="10301512" y="55880"/>
                    <a:pt x="10301512" y="124460"/>
                  </a:cubicBezTo>
                  <a:lnTo>
                    <a:pt x="10301512" y="840214"/>
                  </a:lnTo>
                  <a:cubicBezTo>
                    <a:pt x="10301512" y="908794"/>
                    <a:pt x="10245632" y="964674"/>
                    <a:pt x="10177052" y="96467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32" name="AutoShape 32"/>
          <p:cNvSpPr/>
          <p:nvPr/>
        </p:nvSpPr>
        <p:spPr>
          <a:xfrm>
            <a:off x="8384141" y="3948852"/>
            <a:ext cx="0" cy="5233811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1448250" y="3948852"/>
            <a:ext cx="0" cy="5233811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4763215" y="3948852"/>
            <a:ext cx="0" cy="5233811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154694" y="1094215"/>
            <a:ext cx="9280007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Accuracy Assessment</a:t>
            </a:r>
          </a:p>
          <a:p>
            <a:pPr algn="ctr">
              <a:lnSpc>
                <a:spcPts val="6719"/>
              </a:lnSpc>
            </a:pPr>
            <a:endParaRPr lang="en-US" sz="4800" b="1" dirty="0">
              <a:solidFill>
                <a:srgbClr val="2D2D2D"/>
              </a:solidFill>
              <a:latin typeface="Fraunces Heavy"/>
              <a:ea typeface="Fraunces Heavy"/>
              <a:cs typeface="Fraunces Heavy"/>
              <a:sym typeface="Fraunces Heavy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064535" y="3022223"/>
            <a:ext cx="1730371" cy="46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Accuracy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071609" y="3036537"/>
            <a:ext cx="1774442" cy="46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Precision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52224" y="3036658"/>
            <a:ext cx="1094192" cy="46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Recall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468600" y="3036658"/>
            <a:ext cx="1675904" cy="46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F-1 Score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250634" y="4079547"/>
            <a:ext cx="175498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Logistic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Regression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451583" y="5477904"/>
            <a:ext cx="1439061" cy="895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Random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80189" y="6776851"/>
            <a:ext cx="149587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Gradient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Boosting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380189" y="8336959"/>
            <a:ext cx="1444823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XGBoost</a:t>
            </a:r>
            <a:endParaRPr lang="en-US" sz="26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384142" y="1928605"/>
            <a:ext cx="2343448" cy="46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00BF63"/>
                </a:solidFill>
                <a:latin typeface="DM Sans Bold"/>
                <a:ea typeface="DM Sans Bold"/>
                <a:cs typeface="DM Sans Bold"/>
                <a:sym typeface="DM Sans Bold"/>
              </a:rPr>
              <a:t>After</a:t>
            </a:r>
            <a:r>
              <a:rPr lang="en-US" sz="2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SMOTE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317069" y="4320745"/>
            <a:ext cx="910226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0.849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478478" y="4320745"/>
            <a:ext cx="865800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0.851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335544" y="5660507"/>
            <a:ext cx="873276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0.978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416290" y="7016219"/>
            <a:ext cx="711783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0.98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22065" y="8251206"/>
            <a:ext cx="900233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0.983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456284" y="5642727"/>
            <a:ext cx="901870" cy="419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0.979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476287" y="6997169"/>
            <a:ext cx="879818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0.981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456283" y="8251206"/>
            <a:ext cx="910190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0.984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691353" y="4302965"/>
            <a:ext cx="910226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0.849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674509" y="5622833"/>
            <a:ext cx="873276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0.978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790574" y="7016219"/>
            <a:ext cx="711783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0.98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696349" y="8251206"/>
            <a:ext cx="900233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0.983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884770" y="4320745"/>
            <a:ext cx="910226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0.849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5943522" y="5553901"/>
            <a:ext cx="873276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0.978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5940252" y="6911444"/>
            <a:ext cx="879818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0.981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5925066" y="8251206"/>
            <a:ext cx="910190" cy="43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251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0.984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3107279"/>
            <a:ext cx="8456294" cy="4672102"/>
          </a:xfrm>
          <a:custGeom>
            <a:avLst/>
            <a:gdLst/>
            <a:ahLst/>
            <a:cxnLst/>
            <a:rect l="l" t="t" r="r" b="b"/>
            <a:pathLst>
              <a:path w="8456294" h="4672102">
                <a:moveTo>
                  <a:pt x="0" y="0"/>
                </a:moveTo>
                <a:lnTo>
                  <a:pt x="8456294" y="0"/>
                </a:lnTo>
                <a:lnTo>
                  <a:pt x="8456294" y="4672102"/>
                </a:lnTo>
                <a:lnTo>
                  <a:pt x="0" y="4672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03997" y="1094215"/>
            <a:ext cx="9280007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Bold"/>
                <a:ea typeface="Fraunces Bold"/>
                <a:cs typeface="Fraunces Bold"/>
                <a:sym typeface="Fraunces Bold"/>
              </a:rPr>
              <a:t>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4994" y="2096245"/>
            <a:ext cx="8664454" cy="712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AB0920"/>
                </a:solidFill>
                <a:latin typeface="DM Sans Bold"/>
                <a:ea typeface="DM Sans Bold"/>
                <a:cs typeface="DM Sans Bold"/>
                <a:sym typeface="DM Sans Bold"/>
              </a:rPr>
              <a:t>Performance Highlights:</a:t>
            </a:r>
          </a:p>
          <a:p>
            <a:pPr marL="582930" lvl="1" indent="-291465" algn="l">
              <a:lnSpc>
                <a:spcPts val="3779"/>
              </a:lnSpc>
              <a:buAutoNum type="arabicPeriod"/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Superior Model Performance: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Gradient Boosting, XGBoost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Random Forest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models achieved the highest accuracy (</a:t>
            </a: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98%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), showcasing their ability to handle complex, non-linear relationships within the dataset.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These models effectively captured </a:t>
            </a: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non-linear patterns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 the dataset, addressing the complexity of fetal health classification.</a:t>
            </a:r>
          </a:p>
          <a:p>
            <a:pPr marL="582930" lvl="1" indent="-291465" algn="l">
              <a:lnSpc>
                <a:spcPts val="3779"/>
              </a:lnSpc>
              <a:buAutoNum type="arabicPeriod"/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Logistic Regression: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Served as a </a:t>
            </a: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baseline model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with moderate performance (85% accuracy), providing a linear perspective on feature contributions.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7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54694" y="1094215"/>
            <a:ext cx="9280007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Bold"/>
                <a:ea typeface="Fraunces Bold"/>
                <a:cs typeface="Fraunces Bold"/>
                <a:sym typeface="Fraunces Bold"/>
              </a:rPr>
              <a:t>Results</a:t>
            </a:r>
          </a:p>
        </p:txBody>
      </p:sp>
      <p:sp>
        <p:nvSpPr>
          <p:cNvPr id="9" name="Freeform 9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13161" y="2455747"/>
            <a:ext cx="16044720" cy="728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 dirty="0">
                <a:solidFill>
                  <a:srgbClr val="AB0920"/>
                </a:solidFill>
                <a:latin typeface="DM Sans Bold"/>
                <a:ea typeface="DM Sans Bold"/>
                <a:cs typeface="DM Sans Bold"/>
                <a:sym typeface="DM Sans Bold"/>
              </a:rPr>
              <a:t>General Observations:</a:t>
            </a:r>
          </a:p>
          <a:p>
            <a:pPr marL="582930" lvl="1" indent="-291465" algn="l">
              <a:lnSpc>
                <a:spcPts val="3779"/>
              </a:lnSpc>
              <a:buAutoNum type="arabicPeriod"/>
            </a:pPr>
            <a:r>
              <a:rPr lang="en-US" sz="2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Overfitting Mitigation: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address potential overfitting due to the small dataset size, a 5-fold cross-validation was used, ensuring robust evaluation across all models.</a:t>
            </a:r>
          </a:p>
          <a:p>
            <a:pPr marL="582930" lvl="1" indent="-291465" algn="l">
              <a:lnSpc>
                <a:spcPts val="3779"/>
              </a:lnSpc>
              <a:buAutoNum type="arabicPeriod"/>
            </a:pPr>
            <a:r>
              <a:rPr lang="en-US" sz="2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Dataset-Specific Challenges: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 accuracy values may reflect the smaller dataset's limited variability. However, SMOTE balanced the dataset effectively, allowing minority class patterns to emerge.</a:t>
            </a:r>
          </a:p>
          <a:p>
            <a:pPr marL="582930" lvl="1" indent="-291465" algn="l">
              <a:lnSpc>
                <a:spcPts val="3779"/>
              </a:lnSpc>
              <a:buAutoNum type="arabicPeriod"/>
            </a:pPr>
            <a:r>
              <a:rPr lang="en-US" sz="2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Public Health Significance: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public health data, prioritizing high accuracy reduces critical false negatives, enabling safer decision-making for fetal health interventions.</a:t>
            </a:r>
          </a:p>
          <a:p>
            <a:pPr algn="l">
              <a:lnSpc>
                <a:spcPts val="3779"/>
              </a:lnSpc>
            </a:pPr>
            <a:r>
              <a:rPr lang="en-US" sz="2700" b="1" dirty="0">
                <a:solidFill>
                  <a:srgbClr val="AB0920"/>
                </a:solidFill>
                <a:latin typeface="DM Sans Bold"/>
                <a:ea typeface="DM Sans Bold"/>
                <a:cs typeface="DM Sans Bold"/>
                <a:sym typeface="DM Sans Bold"/>
              </a:rPr>
              <a:t>Quantitative Performance Summary:</a:t>
            </a:r>
          </a:p>
          <a:p>
            <a:pPr algn="l">
              <a:lnSpc>
                <a:spcPts val="3779"/>
              </a:lnSpc>
            </a:pPr>
            <a:r>
              <a:rPr lang="en-US" sz="2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Trade-offs: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XGBoost</a:t>
            </a: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offered marginally better precision, while Gradient Boosting demonstrated a slight edge in recall and F1-Score, emphasizing its suitability for imbalanced classes.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9614" y="4696414"/>
            <a:ext cx="700337" cy="1019009"/>
          </a:xfrm>
          <a:custGeom>
            <a:avLst/>
            <a:gdLst/>
            <a:ahLst/>
            <a:cxnLst/>
            <a:rect l="l" t="t" r="r" b="b"/>
            <a:pathLst>
              <a:path w="700337" h="1019009">
                <a:moveTo>
                  <a:pt x="0" y="0"/>
                </a:moveTo>
                <a:lnTo>
                  <a:pt x="700337" y="0"/>
                </a:lnTo>
                <a:lnTo>
                  <a:pt x="700337" y="1019009"/>
                </a:lnTo>
                <a:lnTo>
                  <a:pt x="0" y="1019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51866" y="4571745"/>
            <a:ext cx="1289447" cy="1268347"/>
          </a:xfrm>
          <a:custGeom>
            <a:avLst/>
            <a:gdLst/>
            <a:ahLst/>
            <a:cxnLst/>
            <a:rect l="l" t="t" r="r" b="b"/>
            <a:pathLst>
              <a:path w="1289447" h="1268347">
                <a:moveTo>
                  <a:pt x="0" y="0"/>
                </a:moveTo>
                <a:lnTo>
                  <a:pt x="1289447" y="0"/>
                </a:lnTo>
                <a:lnTo>
                  <a:pt x="1289447" y="1268347"/>
                </a:lnTo>
                <a:lnTo>
                  <a:pt x="0" y="12683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10237" y="4547670"/>
            <a:ext cx="896398" cy="1235636"/>
          </a:xfrm>
          <a:custGeom>
            <a:avLst/>
            <a:gdLst/>
            <a:ahLst/>
            <a:cxnLst/>
            <a:rect l="l" t="t" r="r" b="b"/>
            <a:pathLst>
              <a:path w="896398" h="1235636">
                <a:moveTo>
                  <a:pt x="0" y="0"/>
                </a:moveTo>
                <a:lnTo>
                  <a:pt x="896398" y="0"/>
                </a:lnTo>
                <a:lnTo>
                  <a:pt x="896398" y="1235636"/>
                </a:lnTo>
                <a:lnTo>
                  <a:pt x="0" y="123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3863563" y="5224968"/>
            <a:ext cx="452706" cy="0"/>
          </a:xfrm>
          <a:prstGeom prst="line">
            <a:avLst/>
          </a:prstGeom>
          <a:ln w="38100" cap="flat">
            <a:solidFill>
              <a:srgbClr val="2D2D2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6674713" y="5244018"/>
            <a:ext cx="452706" cy="0"/>
          </a:xfrm>
          <a:prstGeom prst="line">
            <a:avLst/>
          </a:prstGeom>
          <a:ln w="38100" cap="flat">
            <a:solidFill>
              <a:srgbClr val="2D2D2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9090617" y="5205918"/>
            <a:ext cx="452706" cy="0"/>
          </a:xfrm>
          <a:prstGeom prst="line">
            <a:avLst/>
          </a:prstGeom>
          <a:ln w="38100" cap="flat">
            <a:solidFill>
              <a:srgbClr val="2D2D2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9990998" y="4434445"/>
            <a:ext cx="1268492" cy="1384267"/>
          </a:xfrm>
          <a:custGeom>
            <a:avLst/>
            <a:gdLst/>
            <a:ahLst/>
            <a:cxnLst/>
            <a:rect l="l" t="t" r="r" b="b"/>
            <a:pathLst>
              <a:path w="1268492" h="1384267">
                <a:moveTo>
                  <a:pt x="0" y="0"/>
                </a:moveTo>
                <a:lnTo>
                  <a:pt x="1268492" y="0"/>
                </a:lnTo>
                <a:lnTo>
                  <a:pt x="1268492" y="1384266"/>
                </a:lnTo>
                <a:lnTo>
                  <a:pt x="0" y="1384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78996" y="4571745"/>
            <a:ext cx="1207241" cy="1187486"/>
          </a:xfrm>
          <a:custGeom>
            <a:avLst/>
            <a:gdLst/>
            <a:ahLst/>
            <a:cxnLst/>
            <a:rect l="l" t="t" r="r" b="b"/>
            <a:pathLst>
              <a:path w="1207241" h="1187486">
                <a:moveTo>
                  <a:pt x="0" y="0"/>
                </a:moveTo>
                <a:lnTo>
                  <a:pt x="1207241" y="0"/>
                </a:lnTo>
                <a:lnTo>
                  <a:pt x="1207241" y="1187486"/>
                </a:lnTo>
                <a:lnTo>
                  <a:pt x="0" y="11874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575094" y="4676554"/>
            <a:ext cx="1227431" cy="1163538"/>
          </a:xfrm>
          <a:custGeom>
            <a:avLst/>
            <a:gdLst/>
            <a:ahLst/>
            <a:cxnLst/>
            <a:rect l="l" t="t" r="r" b="b"/>
            <a:pathLst>
              <a:path w="1227431" h="1163538">
                <a:moveTo>
                  <a:pt x="0" y="0"/>
                </a:moveTo>
                <a:lnTo>
                  <a:pt x="1227432" y="0"/>
                </a:lnTo>
                <a:lnTo>
                  <a:pt x="1227432" y="1163538"/>
                </a:lnTo>
                <a:lnTo>
                  <a:pt x="0" y="11635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719596" y="1574330"/>
            <a:ext cx="6848808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Agenda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71210" y="6337549"/>
            <a:ext cx="2050759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Literature </a:t>
            </a:r>
          </a:p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Review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19427" y="6337549"/>
            <a:ext cx="217918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Data </a:t>
            </a:r>
          </a:p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37249" y="6337549"/>
            <a:ext cx="204237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9649" y="6337549"/>
            <a:ext cx="2040268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Overview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98685" y="6337549"/>
            <a:ext cx="1814824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Data </a:t>
            </a:r>
          </a:p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08809" y="6337549"/>
            <a:ext cx="2426415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Model </a:t>
            </a:r>
          </a:p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Development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1792890" y="5224968"/>
            <a:ext cx="452706" cy="0"/>
          </a:xfrm>
          <a:prstGeom prst="line">
            <a:avLst/>
          </a:prstGeom>
          <a:ln w="38100" cap="flat">
            <a:solidFill>
              <a:srgbClr val="2D2D2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>
            <a:off x="14535224" y="5269029"/>
            <a:ext cx="452706" cy="0"/>
          </a:xfrm>
          <a:prstGeom prst="line">
            <a:avLst/>
          </a:prstGeom>
          <a:ln w="38100" cap="flat">
            <a:solidFill>
              <a:srgbClr val="2D2D2D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04562" y="1091400"/>
            <a:ext cx="0" cy="9258579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552229" y="5016359"/>
            <a:ext cx="4113179" cy="41131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93318" y="812800"/>
                    <a:pt x="61015" y="799420"/>
                    <a:pt x="37197" y="775603"/>
                  </a:cubicBezTo>
                  <a:cubicBezTo>
                    <a:pt x="13380" y="751785"/>
                    <a:pt x="0" y="719482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9D8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31630" y="4566311"/>
            <a:ext cx="1154378" cy="115437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93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80931" y="5025565"/>
            <a:ext cx="4113179" cy="411317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93318" y="812800"/>
                    <a:pt x="61015" y="799420"/>
                    <a:pt x="37197" y="775603"/>
                  </a:cubicBezTo>
                  <a:cubicBezTo>
                    <a:pt x="13380" y="751785"/>
                    <a:pt x="0" y="719482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9D8D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208485" y="5078407"/>
            <a:ext cx="4113179" cy="411317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93318" y="812800"/>
                    <a:pt x="61015" y="799420"/>
                    <a:pt x="37197" y="775603"/>
                  </a:cubicBezTo>
                  <a:cubicBezTo>
                    <a:pt x="13380" y="751785"/>
                    <a:pt x="0" y="719482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9D8D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860332" y="4566311"/>
            <a:ext cx="1154378" cy="115437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93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707904" y="4566311"/>
            <a:ext cx="1154378" cy="115437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93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4193616" y="4728297"/>
            <a:ext cx="830407" cy="830407"/>
          </a:xfrm>
          <a:custGeom>
            <a:avLst/>
            <a:gdLst/>
            <a:ahLst/>
            <a:cxnLst/>
            <a:rect l="l" t="t" r="r" b="b"/>
            <a:pathLst>
              <a:path w="830407" h="830407">
                <a:moveTo>
                  <a:pt x="0" y="0"/>
                </a:moveTo>
                <a:lnTo>
                  <a:pt x="830406" y="0"/>
                </a:lnTo>
                <a:lnTo>
                  <a:pt x="830406" y="830406"/>
                </a:lnTo>
                <a:lnTo>
                  <a:pt x="0" y="830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041269" y="4765808"/>
            <a:ext cx="791355" cy="755385"/>
          </a:xfrm>
          <a:custGeom>
            <a:avLst/>
            <a:gdLst/>
            <a:ahLst/>
            <a:cxnLst/>
            <a:rect l="l" t="t" r="r" b="b"/>
            <a:pathLst>
              <a:path w="791355" h="755385">
                <a:moveTo>
                  <a:pt x="0" y="0"/>
                </a:moveTo>
                <a:lnTo>
                  <a:pt x="791355" y="0"/>
                </a:lnTo>
                <a:lnTo>
                  <a:pt x="791355" y="755384"/>
                </a:lnTo>
                <a:lnTo>
                  <a:pt x="0" y="755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3865835" y="4707441"/>
            <a:ext cx="872117" cy="872117"/>
          </a:xfrm>
          <a:custGeom>
            <a:avLst/>
            <a:gdLst/>
            <a:ahLst/>
            <a:cxnLst/>
            <a:rect l="l" t="t" r="r" b="b"/>
            <a:pathLst>
              <a:path w="872117" h="872117">
                <a:moveTo>
                  <a:pt x="0" y="0"/>
                </a:moveTo>
                <a:lnTo>
                  <a:pt x="872117" y="0"/>
                </a:lnTo>
                <a:lnTo>
                  <a:pt x="872117" y="872118"/>
                </a:lnTo>
                <a:lnTo>
                  <a:pt x="0" y="8721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5719596" y="1113829"/>
            <a:ext cx="684880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Conclusion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19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18974" y="2393219"/>
            <a:ext cx="1520878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Impact: </a:t>
            </a:r>
            <a:r>
              <a:rPr lang="en-US" sz="2999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This approach demonstrates the potential of CTG analysis in reducing preventable fetal distress and improving maternal-fetal outcomes.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4212" y="5774055"/>
            <a:ext cx="3459919" cy="325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Fetal distress contributes  to neonatal and maternal complications worldwide. CTG analysis offers a cost-effective, non-invasive solution to address these critical challenges.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38521" y="5834989"/>
            <a:ext cx="3404443" cy="292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Our project achieved high accuracy in classifying fetal health. These findings validate the clinical importance of using machine learning for CTG analysis.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12766" y="5764530"/>
            <a:ext cx="3904618" cy="292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AI-driven solutions bridge the gap between technology and accessible healthcare. This work highlights the potential for scalable applications in global maternal-fetal health systems.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895713" y="4083362"/>
            <a:ext cx="376969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Why it matters?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738521" y="4083362"/>
            <a:ext cx="376969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What we discovered?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400245" y="4083362"/>
            <a:ext cx="376969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The bigger picture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81329" y="3082617"/>
            <a:ext cx="8028708" cy="130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3"/>
              </a:lnSpc>
            </a:pPr>
            <a:r>
              <a:rPr lang="en-US" sz="9893" b="1">
                <a:solidFill>
                  <a:srgbClr val="2D2D2D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Thank you!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13507075" y="5505392"/>
            <a:ext cx="6179809" cy="3382041"/>
          </a:xfrm>
          <a:custGeom>
            <a:avLst/>
            <a:gdLst/>
            <a:ahLst/>
            <a:cxnLst/>
            <a:rect l="l" t="t" r="r" b="b"/>
            <a:pathLst>
              <a:path w="6179809" h="3382041">
                <a:moveTo>
                  <a:pt x="0" y="0"/>
                </a:moveTo>
                <a:lnTo>
                  <a:pt x="6179809" y="0"/>
                </a:lnTo>
                <a:lnTo>
                  <a:pt x="6179809" y="3382041"/>
                </a:lnTo>
                <a:lnTo>
                  <a:pt x="0" y="3382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6911" y="9349239"/>
            <a:ext cx="1122521" cy="959302"/>
          </a:xfrm>
          <a:custGeom>
            <a:avLst/>
            <a:gdLst/>
            <a:ahLst/>
            <a:cxnLst/>
            <a:rect l="l" t="t" r="r" b="b"/>
            <a:pathLst>
              <a:path w="3789522" h="3803353">
                <a:moveTo>
                  <a:pt x="0" y="0"/>
                </a:moveTo>
                <a:lnTo>
                  <a:pt x="3789522" y="0"/>
                </a:lnTo>
                <a:lnTo>
                  <a:pt x="3789522" y="3803353"/>
                </a:lnTo>
                <a:lnTo>
                  <a:pt x="0" y="3803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94761" y="5025704"/>
            <a:ext cx="8658083" cy="31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Presentation By: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Ajay Sreekumar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Jasdeep Singh </a:t>
            </a:r>
            <a:r>
              <a:rPr lang="en-US" sz="2499" dirty="0" err="1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Jhajj</a:t>
            </a:r>
            <a:r>
              <a:rPr lang="en-US" sz="2499" dirty="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Mohit Rakesh </a:t>
            </a:r>
            <a:r>
              <a:rPr lang="en-US" sz="2499" dirty="0" err="1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Taparia</a:t>
            </a:r>
            <a:r>
              <a:rPr lang="en-US" sz="2499" dirty="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Riyanshi Bohra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Shashwat</a:t>
            </a:r>
            <a:r>
              <a:rPr lang="en-US" sz="2499" dirty="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 Singh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2D2D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08612" y="1846154"/>
            <a:ext cx="1305854" cy="1325129"/>
          </a:xfrm>
          <a:custGeom>
            <a:avLst/>
            <a:gdLst/>
            <a:ahLst/>
            <a:cxnLst/>
            <a:rect l="l" t="t" r="r" b="b"/>
            <a:pathLst>
              <a:path w="1305854" h="1325129">
                <a:moveTo>
                  <a:pt x="0" y="0"/>
                </a:moveTo>
                <a:lnTo>
                  <a:pt x="1305855" y="0"/>
                </a:lnTo>
                <a:lnTo>
                  <a:pt x="1305855" y="1325129"/>
                </a:lnTo>
                <a:lnTo>
                  <a:pt x="0" y="1325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5692" y="3880485"/>
            <a:ext cx="13422920" cy="242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How can automated analysis of cardiotocogram data help predict fetal health outcomes and reduce fetal and maternal mortality?</a:t>
            </a:r>
          </a:p>
          <a:p>
            <a:pPr algn="ctr">
              <a:lnSpc>
                <a:spcPts val="4800"/>
              </a:lnSpc>
            </a:pPr>
            <a:endParaRPr lang="en-US" sz="3200" b="1">
              <a:solidFill>
                <a:srgbClr val="2D2D2D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00"/>
              </a:lnSpc>
            </a:pPr>
            <a:endParaRPr lang="en-US" sz="3200" b="1">
              <a:solidFill>
                <a:srgbClr val="2D2D2D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15475" y="6244590"/>
            <a:ext cx="14501356" cy="231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endParaRPr/>
          </a:p>
          <a:p>
            <a:pPr marL="604519" lvl="1" indent="-302260" algn="l">
              <a:lnSpc>
                <a:spcPts val="422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 global challenge: tackling preventable </a:t>
            </a: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child and maternal mortality.</a:t>
            </a:r>
          </a:p>
          <a:p>
            <a:pPr marL="604519" lvl="1" indent="-302260" algn="l">
              <a:lnSpc>
                <a:spcPts val="641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 alignment with UN Sustainable Development Goals: </a:t>
            </a: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Good health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well-being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Leveraging </a:t>
            </a: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CTGs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Accessible, cost-effective </a:t>
            </a: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fetal health monitoring.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5004" y="2050566"/>
            <a:ext cx="1572429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Our Main Focus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6073" y="5961697"/>
            <a:ext cx="32387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Why?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52990" y="136059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2" y="0"/>
                </a:lnTo>
                <a:lnTo>
                  <a:pt x="1432702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8100000">
            <a:off x="155820" y="1453737"/>
            <a:ext cx="1517152" cy="1069150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91830" y="2180057"/>
            <a:ext cx="1226436" cy="1106858"/>
          </a:xfrm>
          <a:custGeom>
            <a:avLst/>
            <a:gdLst/>
            <a:ahLst/>
            <a:cxnLst/>
            <a:rect l="l" t="t" r="r" b="b"/>
            <a:pathLst>
              <a:path w="1226436" h="1106858">
                <a:moveTo>
                  <a:pt x="0" y="0"/>
                </a:moveTo>
                <a:lnTo>
                  <a:pt x="1226436" y="0"/>
                </a:lnTo>
                <a:lnTo>
                  <a:pt x="1226436" y="1106858"/>
                </a:lnTo>
                <a:lnTo>
                  <a:pt x="0" y="1106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52882" y="1139927"/>
            <a:ext cx="1537755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Literature Review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8974" y="4334086"/>
            <a:ext cx="1552878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25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Objective: </a:t>
            </a:r>
            <a:r>
              <a:rPr lang="en-US" sz="25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To develop a deep learning model that detects early fetal distress using 50 years of CTG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42634" y="2422736"/>
            <a:ext cx="11198054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Detection of Preventable Fetal Distress During Labor from Scanned </a:t>
            </a:r>
            <a:r>
              <a:rPr lang="en-US" sz="2700" b="1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Cardiotocogram</a:t>
            </a:r>
            <a:r>
              <a:rPr lang="en-US" sz="2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Tracings Using Deep Learning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u="sng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7" tooltip="https://arxiv.org/abs/2106.00628?utm_source=chatgpt.com"/>
              </a:rPr>
              <a:t>by Martin G. Frasch et al. (2021).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974" y="5291853"/>
            <a:ext cx="15528789" cy="17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Methodology: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• </a:t>
            </a:r>
            <a:r>
              <a:rPr lang="en-US" sz="25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Data: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50 years of electronic fetal monitoring (EFM) tracings.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• </a:t>
            </a:r>
            <a:r>
              <a:rPr lang="en-US" sz="25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Approach: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Analyze fetal heart rate (FHR) and uterine contractions using a convolutional neural network.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• </a:t>
            </a:r>
            <a:r>
              <a:rPr lang="en-US" sz="25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Process: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Digitized CTG tracings fed into a deep learning pipeline for real-time analysis.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8974" y="7421450"/>
            <a:ext cx="15631467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Findings: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• Achieved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94% accuracy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 detecting early signs of fetal distress.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• Identified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preventable injuries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with precision.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• Bridged historical medical data with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cutting-edge AI.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52882" y="1525681"/>
            <a:ext cx="1537755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Literature Review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353590" y="2595388"/>
            <a:ext cx="4410488" cy="7417610"/>
            <a:chOff x="0" y="0"/>
            <a:chExt cx="1161610" cy="19536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1610" cy="1953609"/>
            </a:xfrm>
            <a:custGeom>
              <a:avLst/>
              <a:gdLst/>
              <a:ahLst/>
              <a:cxnLst/>
              <a:rect l="l" t="t" r="r" b="b"/>
              <a:pathLst>
                <a:path w="1161610" h="1953609">
                  <a:moveTo>
                    <a:pt x="0" y="0"/>
                  </a:moveTo>
                  <a:lnTo>
                    <a:pt x="1161610" y="0"/>
                  </a:lnTo>
                  <a:lnTo>
                    <a:pt x="1161610" y="1953609"/>
                  </a:lnTo>
                  <a:lnTo>
                    <a:pt x="0" y="19536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161610" cy="2010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684497" y="2595388"/>
            <a:ext cx="4410488" cy="7417610"/>
            <a:chOff x="0" y="0"/>
            <a:chExt cx="1161610" cy="19536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1610" cy="1953609"/>
            </a:xfrm>
            <a:custGeom>
              <a:avLst/>
              <a:gdLst/>
              <a:ahLst/>
              <a:cxnLst/>
              <a:rect l="l" t="t" r="r" b="b"/>
              <a:pathLst>
                <a:path w="1161610" h="1953609">
                  <a:moveTo>
                    <a:pt x="0" y="0"/>
                  </a:moveTo>
                  <a:lnTo>
                    <a:pt x="1161610" y="0"/>
                  </a:lnTo>
                  <a:lnTo>
                    <a:pt x="1161610" y="1953609"/>
                  </a:lnTo>
                  <a:lnTo>
                    <a:pt x="0" y="19536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161610" cy="2010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19043" y="2595388"/>
            <a:ext cx="4410488" cy="7417610"/>
            <a:chOff x="0" y="0"/>
            <a:chExt cx="1161610" cy="19536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1610" cy="1953609"/>
            </a:xfrm>
            <a:custGeom>
              <a:avLst/>
              <a:gdLst/>
              <a:ahLst/>
              <a:cxnLst/>
              <a:rect l="l" t="t" r="r" b="b"/>
              <a:pathLst>
                <a:path w="1161610" h="1953609">
                  <a:moveTo>
                    <a:pt x="0" y="0"/>
                  </a:moveTo>
                  <a:lnTo>
                    <a:pt x="1161610" y="0"/>
                  </a:lnTo>
                  <a:lnTo>
                    <a:pt x="1161610" y="1953609"/>
                  </a:lnTo>
                  <a:lnTo>
                    <a:pt x="0" y="19536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161610" cy="2010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072451" y="2949454"/>
            <a:ext cx="972766" cy="598197"/>
            <a:chOff x="0" y="0"/>
            <a:chExt cx="568927" cy="34985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8927" cy="349858"/>
            </a:xfrm>
            <a:custGeom>
              <a:avLst/>
              <a:gdLst/>
              <a:ahLst/>
              <a:cxnLst/>
              <a:rect l="l" t="t" r="r" b="b"/>
              <a:pathLst>
                <a:path w="568927" h="349858">
                  <a:moveTo>
                    <a:pt x="0" y="0"/>
                  </a:moveTo>
                  <a:lnTo>
                    <a:pt x="568927" y="0"/>
                  </a:lnTo>
                  <a:lnTo>
                    <a:pt x="568927" y="349858"/>
                  </a:lnTo>
                  <a:lnTo>
                    <a:pt x="0" y="34985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568927" cy="407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332322" y="2946811"/>
            <a:ext cx="972766" cy="598197"/>
            <a:chOff x="0" y="0"/>
            <a:chExt cx="568927" cy="3498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68927" cy="349858"/>
            </a:xfrm>
            <a:custGeom>
              <a:avLst/>
              <a:gdLst/>
              <a:ahLst/>
              <a:cxnLst/>
              <a:rect l="l" t="t" r="r" b="b"/>
              <a:pathLst>
                <a:path w="568927" h="349858">
                  <a:moveTo>
                    <a:pt x="0" y="0"/>
                  </a:moveTo>
                  <a:lnTo>
                    <a:pt x="568927" y="0"/>
                  </a:lnTo>
                  <a:lnTo>
                    <a:pt x="568927" y="349858"/>
                  </a:lnTo>
                  <a:lnTo>
                    <a:pt x="0" y="34985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68927" cy="407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237904" y="2949454"/>
            <a:ext cx="972766" cy="598197"/>
            <a:chOff x="0" y="0"/>
            <a:chExt cx="568927" cy="34985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8927" cy="349858"/>
            </a:xfrm>
            <a:custGeom>
              <a:avLst/>
              <a:gdLst/>
              <a:ahLst/>
              <a:cxnLst/>
              <a:rect l="l" t="t" r="r" b="b"/>
              <a:pathLst>
                <a:path w="568927" h="349858">
                  <a:moveTo>
                    <a:pt x="0" y="0"/>
                  </a:moveTo>
                  <a:lnTo>
                    <a:pt x="568927" y="0"/>
                  </a:lnTo>
                  <a:lnTo>
                    <a:pt x="568927" y="349858"/>
                  </a:lnTo>
                  <a:lnTo>
                    <a:pt x="0" y="34985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568927" cy="407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150147" y="2968518"/>
            <a:ext cx="814291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03303" y="2968518"/>
            <a:ext cx="814291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09836" y="2965874"/>
            <a:ext cx="814291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43559" y="4431442"/>
            <a:ext cx="4230549" cy="545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Dataset: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634 CTG recordings by nine obstetricians</a:t>
            </a:r>
          </a:p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Methods: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Decision trees, SVMs, neural networks. Used precision, recall, and F1 score for  classification evaluation.</a:t>
            </a:r>
          </a:p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Findings: 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SVM achieved the best accuracy.</a:t>
            </a: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Key features:</a:t>
            </a: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baseline fetal heart rate, variability, and acceleration.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Relevance: 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Demonstrates the utility of ML models for real-time monitoring and diagnosis of fetal health.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35636" y="3868580"/>
            <a:ext cx="2949625" cy="3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  <a:spcBef>
                <a:spcPct val="0"/>
              </a:spcBef>
            </a:pPr>
            <a:r>
              <a:rPr lang="en-US" sz="2111" b="1" u="sng" dirty="0">
                <a:latin typeface="DM Sans Bold"/>
                <a:ea typeface="DM Sans Bold"/>
                <a:cs typeface="DM Sans Bold"/>
                <a:sym typeface="DM Sans Bold"/>
                <a:hlinkClick r:id="rId4" tooltip="https://pmc.ncbi.nlm.nih.gov/articles/PMC7135636/#ABS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Georgieva et al. (2013)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00522" y="4431442"/>
            <a:ext cx="4047530" cy="506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Dataset:</a:t>
            </a: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2,000+ CTG records from a multicenter study.</a:t>
            </a:r>
          </a:p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Methods:</a:t>
            </a: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Developed a CNN to classify CTG patterns </a:t>
            </a:r>
          </a:p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Findings: </a:t>
            </a: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CNN outperformed traditional algorithms &amp; addressed challenges like noisy signals and imbalanced data through advanced preprocessing.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Relevance: </a:t>
            </a: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Highlights key features like decelerations for fetal health classification.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58292" y="3865937"/>
            <a:ext cx="2459831" cy="3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  <a:spcBef>
                <a:spcPct val="0"/>
              </a:spcBef>
            </a:pPr>
            <a:r>
              <a:rPr lang="en-US" sz="2111" b="1" u="sng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Reddy et al. (2023)</a:t>
            </a:r>
          </a:p>
        </p:txBody>
      </p:sp>
      <p:sp>
        <p:nvSpPr>
          <p:cNvPr id="35" name="Freeform 35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3215660" y="3865937"/>
            <a:ext cx="2667298" cy="3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  <a:spcBef>
                <a:spcPct val="0"/>
              </a:spcBef>
            </a:pPr>
            <a:r>
              <a:rPr lang="en-US" sz="2111" b="1" u="sng" dirty="0">
                <a:latin typeface="DM Sans Bold"/>
                <a:ea typeface="DM Sans Bold"/>
                <a:cs typeface="DM Sans Bold"/>
                <a:sym typeface="DM Sans Bold"/>
                <a:hlinkClick r:id="rId6" tooltip="https://pubmed.ncbi.nlm.nih.gov/24747355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Spilka, J et al. (2022)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01081" y="4431442"/>
            <a:ext cx="4047530" cy="545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Dataset:</a:t>
            </a: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2,126 CTG records.</a:t>
            </a:r>
          </a:p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Methods:</a:t>
            </a: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Random Forest, Decision Tree, AdaBoost.</a:t>
            </a:r>
          </a:p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Findings: </a:t>
            </a: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RF and AdaBoost classifiers demonstrated higher performance compared to DTC. Severe and prolonged decelerations were linked to abnormal fetal health states, highlighting their significance in classification tasks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Relevance: </a:t>
            </a: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Highlights potential of deep learning approaches fetal health diagnostics.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3938" y="4650105"/>
            <a:ext cx="1593840" cy="4608195"/>
          </a:xfrm>
          <a:custGeom>
            <a:avLst/>
            <a:gdLst/>
            <a:ahLst/>
            <a:cxnLst/>
            <a:rect l="l" t="t" r="r" b="b"/>
            <a:pathLst>
              <a:path w="1593840" h="4608195">
                <a:moveTo>
                  <a:pt x="0" y="0"/>
                </a:moveTo>
                <a:lnTo>
                  <a:pt x="1593840" y="0"/>
                </a:lnTo>
                <a:lnTo>
                  <a:pt x="1593840" y="4608195"/>
                </a:lnTo>
                <a:lnTo>
                  <a:pt x="0" y="4608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871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44268" y="3545287"/>
            <a:ext cx="2126809" cy="2064938"/>
          </a:xfrm>
          <a:custGeom>
            <a:avLst/>
            <a:gdLst/>
            <a:ahLst/>
            <a:cxnLst/>
            <a:rect l="l" t="t" r="r" b="b"/>
            <a:pathLst>
              <a:path w="2126809" h="2064938">
                <a:moveTo>
                  <a:pt x="0" y="0"/>
                </a:moveTo>
                <a:lnTo>
                  <a:pt x="2126809" y="0"/>
                </a:lnTo>
                <a:lnTo>
                  <a:pt x="2126809" y="2064938"/>
                </a:lnTo>
                <a:lnTo>
                  <a:pt x="0" y="2064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97818" y="6121800"/>
            <a:ext cx="2829770" cy="2140013"/>
          </a:xfrm>
          <a:custGeom>
            <a:avLst/>
            <a:gdLst/>
            <a:ahLst/>
            <a:cxnLst/>
            <a:rect l="l" t="t" r="r" b="b"/>
            <a:pathLst>
              <a:path w="2829770" h="2140013">
                <a:moveTo>
                  <a:pt x="0" y="0"/>
                </a:moveTo>
                <a:lnTo>
                  <a:pt x="2829769" y="0"/>
                </a:lnTo>
                <a:lnTo>
                  <a:pt x="2829769" y="2140013"/>
                </a:lnTo>
                <a:lnTo>
                  <a:pt x="0" y="21400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3519" y="1658815"/>
            <a:ext cx="1256842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Data Sources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5994" y="3832625"/>
            <a:ext cx="11096011" cy="13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Data Origin: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D2D2D"/>
                </a:solidFill>
                <a:latin typeface="DM Sans"/>
                <a:ea typeface="DM Sans"/>
                <a:cs typeface="DM Sans"/>
                <a:sym typeface="DM Sans"/>
              </a:rPr>
              <a:t>The dataset was sourced from cardiotocograms (CTGs) performed during pregnancy as described in the study by </a:t>
            </a:r>
            <a:r>
              <a:rPr lang="en-US" sz="2500" b="1" u="sng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  <a:hlinkClick r:id="rId10" tooltip="https://onlinelibrary.wiley.com/doi/10.1002/1520-6661(200009/10)9:5%3C311::AID-MFM12%3E3.0.CO;2-9"/>
              </a:rPr>
              <a:t>Ayres-de-Campos et al. (2000).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07627" y="5986663"/>
            <a:ext cx="375689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Collection Process: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08301" y="6556575"/>
            <a:ext cx="10364123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CTGs were generated using ultrasound sensors to record fetal heart rate (FHR), uterine contractions, and accelerations.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93519" y="2551814"/>
            <a:ext cx="5013435" cy="35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6"/>
              </a:lnSpc>
            </a:pPr>
            <a:r>
              <a:rPr lang="en-US" sz="1977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Where did the data come from?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08301" y="7485262"/>
            <a:ext cx="10750927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data was reviewed and labeled by expert obstetricians into three categories: </a:t>
            </a:r>
            <a:r>
              <a:rPr lang="en-US" sz="25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Normal, Suspect, and Pathological.</a:t>
            </a:r>
          </a:p>
        </p:txBody>
      </p:sp>
      <p:sp>
        <p:nvSpPr>
          <p:cNvPr id="18" name="Freeform 18"/>
          <p:cNvSpPr/>
          <p:nvPr/>
        </p:nvSpPr>
        <p:spPr>
          <a:xfrm flipH="1">
            <a:off x="16542949" y="2037035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2" y="0"/>
                </a:moveTo>
                <a:lnTo>
                  <a:pt x="0" y="0"/>
                </a:lnTo>
                <a:lnTo>
                  <a:pt x="0" y="442835"/>
                </a:lnTo>
                <a:lnTo>
                  <a:pt x="1432702" y="442835"/>
                </a:lnTo>
                <a:lnTo>
                  <a:pt x="143270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flipH="1">
            <a:off x="16694160" y="2389440"/>
            <a:ext cx="1593840" cy="4608195"/>
          </a:xfrm>
          <a:custGeom>
            <a:avLst/>
            <a:gdLst/>
            <a:ahLst/>
            <a:cxnLst/>
            <a:rect l="l" t="t" r="r" b="b"/>
            <a:pathLst>
              <a:path w="1593840" h="4608195">
                <a:moveTo>
                  <a:pt x="1593840" y="0"/>
                </a:moveTo>
                <a:lnTo>
                  <a:pt x="0" y="0"/>
                </a:lnTo>
                <a:lnTo>
                  <a:pt x="0" y="4608195"/>
                </a:lnTo>
                <a:lnTo>
                  <a:pt x="1593840" y="4608195"/>
                </a:lnTo>
                <a:lnTo>
                  <a:pt x="1593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871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6070" y="1728494"/>
            <a:ext cx="1256842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Variable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6070" y="3797807"/>
            <a:ext cx="13802837" cy="154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Response Variable: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target variable, fetal_health, is categorized into three classes: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Normal (1), Suspect (2), and Pathological (3)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based on obstetrician diagnosis.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6070" y="5879968"/>
            <a:ext cx="16561930" cy="331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Features: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Baseline Value: 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Average fetal heart rate; a core metric for assessing fetal well-being.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</a:t>
            </a: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Accelerations: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Indicate fetal activity and well-being.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</a:t>
            </a: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Variability Metrics: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Measure fluctuations in FHR, critical for assessing oxygenation.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</a:t>
            </a: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Histogram Metrics: 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 statistical context to FHR distribution.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</a:t>
            </a: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Uterine Contractions: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Frequency and intensity of maternal uterine contractions during labor.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</a:t>
            </a:r>
            <a:r>
              <a:rPr lang="en-US" sz="2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Prolonged Decelerations:</a:t>
            </a: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Decreases in fetal heart rate below the baseline, lasting more than 2 mins.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6275" y="2558375"/>
            <a:ext cx="5013435" cy="35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6"/>
              </a:lnSpc>
            </a:pPr>
            <a:r>
              <a:rPr lang="en-US" sz="1977" b="1">
                <a:solidFill>
                  <a:srgbClr val="2D2D2D"/>
                </a:solidFill>
                <a:latin typeface="DM Sans Bold"/>
                <a:ea typeface="DM Sans Bold"/>
                <a:cs typeface="DM Sans Bold"/>
                <a:sym typeface="DM Sans Bold"/>
              </a:rPr>
              <a:t>Understanding the variables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6070" y="1728494"/>
            <a:ext cx="1256842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Confounding Variables &amp; Impact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6070" y="3096616"/>
            <a:ext cx="324616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Potential Factors: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6070" y="3915481"/>
            <a:ext cx="14777532" cy="331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 Uterine Contractions: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Impact: Directly influences fetal heart rate variability and decelerations.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Maternal Health Factors: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Examples: Gestational diabetes, hypertension, maternal age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 Measurement Noise: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From sensors used during CTG recordings.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Impact: May introduce variability unrelated to actual fetal health.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6070" y="7648258"/>
            <a:ext cx="16561930" cy="130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  <a:spcBef>
                <a:spcPct val="0"/>
              </a:spcBef>
            </a:pPr>
            <a:r>
              <a:rPr lang="en-US" sz="24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Factors like uterine contractions and variability metrics are strongly correlated, potentially masking the independent impact of key features like accelerations.</a:t>
            </a:r>
          </a:p>
          <a:p>
            <a:pPr algn="l">
              <a:lnSpc>
                <a:spcPts val="3496"/>
              </a:lnSpc>
              <a:spcBef>
                <a:spcPct val="0"/>
              </a:spcBef>
            </a:pPr>
            <a:r>
              <a:rPr lang="en-US" sz="24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Although maternal health data is absent, accounting for interactions between features minimizes noise.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3802570" y="1996209"/>
            <a:ext cx="4512899" cy="4488283"/>
          </a:xfrm>
          <a:custGeom>
            <a:avLst/>
            <a:gdLst/>
            <a:ahLst/>
            <a:cxnLst/>
            <a:rect l="l" t="t" r="r" b="b"/>
            <a:pathLst>
              <a:path w="4512899" h="4488283">
                <a:moveTo>
                  <a:pt x="0" y="0"/>
                </a:moveTo>
                <a:lnTo>
                  <a:pt x="4512899" y="0"/>
                </a:lnTo>
                <a:lnTo>
                  <a:pt x="4512899" y="4488283"/>
                </a:lnTo>
                <a:lnTo>
                  <a:pt x="0" y="4488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1028700" y="1013450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0254" y="251678"/>
            <a:ext cx="2213153" cy="525344"/>
          </a:xfrm>
          <a:custGeom>
            <a:avLst/>
            <a:gdLst/>
            <a:ahLst/>
            <a:cxnLst/>
            <a:rect l="l" t="t" r="r" b="b"/>
            <a:pathLst>
              <a:path w="2213153" h="525344">
                <a:moveTo>
                  <a:pt x="0" y="0"/>
                </a:moveTo>
                <a:lnTo>
                  <a:pt x="2213153" y="0"/>
                </a:lnTo>
                <a:lnTo>
                  <a:pt x="2213153" y="525344"/>
                </a:lnTo>
                <a:lnTo>
                  <a:pt x="0" y="52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7839" y="2304588"/>
            <a:ext cx="9121388" cy="7311685"/>
          </a:xfrm>
          <a:custGeom>
            <a:avLst/>
            <a:gdLst/>
            <a:ahLst/>
            <a:cxnLst/>
            <a:rect l="l" t="t" r="r" b="b"/>
            <a:pathLst>
              <a:path w="9121388" h="7311685">
                <a:moveTo>
                  <a:pt x="0" y="0"/>
                </a:moveTo>
                <a:lnTo>
                  <a:pt x="9121388" y="0"/>
                </a:lnTo>
                <a:lnTo>
                  <a:pt x="9121388" y="7311685"/>
                </a:lnTo>
                <a:lnTo>
                  <a:pt x="0" y="7311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9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89008" y="56198"/>
            <a:ext cx="11799892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2D2D2D"/>
                </a:solidFill>
                <a:latin typeface="Fraunces Heavy"/>
                <a:ea typeface="Fraunces Heavy"/>
                <a:cs typeface="Fraunces Heavy"/>
                <a:sym typeface="Fraunces Heavy"/>
              </a:rPr>
              <a:t>Exploratory Data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9252" y="2147249"/>
            <a:ext cx="7208629" cy="772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73"/>
              </a:lnSpc>
            </a:pP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assess how these relationships differ among fetal health categories: </a:t>
            </a:r>
            <a:r>
              <a:rPr lang="en-US" sz="190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Normal, Suspect, and Pathological.</a:t>
            </a:r>
          </a:p>
          <a:p>
            <a:pPr algn="just">
              <a:lnSpc>
                <a:spcPts val="2673"/>
              </a:lnSpc>
            </a:pP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 Elements of the Plot:</a:t>
            </a:r>
          </a:p>
          <a:p>
            <a:pPr marL="412301" lvl="1" indent="-206150" algn="just">
              <a:lnSpc>
                <a:spcPts val="2673"/>
              </a:lnSpc>
              <a:buFont typeface="Arial"/>
              <a:buChar char="•"/>
            </a:pPr>
            <a:r>
              <a:rPr lang="en-US" sz="190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Scatter Plot:</a:t>
            </a: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Each point represents an observation, color-coded by fetal health status.</a:t>
            </a:r>
          </a:p>
          <a:p>
            <a:pPr marL="412301" lvl="1" indent="-206150" algn="just">
              <a:lnSpc>
                <a:spcPts val="2673"/>
              </a:lnSpc>
              <a:buFont typeface="Arial"/>
              <a:buChar char="•"/>
            </a:pPr>
            <a:r>
              <a:rPr lang="en-US" sz="190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Trend Lines:</a:t>
            </a: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Linear model fits for each health category, highlighting the trend without the distraction of confidence intervals.</a:t>
            </a:r>
          </a:p>
          <a:p>
            <a:pPr algn="just">
              <a:lnSpc>
                <a:spcPts val="2673"/>
              </a:lnSpc>
            </a:pP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data points are color-coded based on fetal health classes:</a:t>
            </a:r>
          </a:p>
          <a:p>
            <a:pPr marL="412301" lvl="1" indent="-206150" algn="just">
              <a:lnSpc>
                <a:spcPts val="2673"/>
              </a:lnSpc>
              <a:buFont typeface="Arial"/>
              <a:buChar char="•"/>
            </a:pP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 (Class 1 - Normal),</a:t>
            </a:r>
          </a:p>
          <a:p>
            <a:pPr marL="412301" lvl="1" indent="-206150" algn="just">
              <a:lnSpc>
                <a:spcPts val="2673"/>
              </a:lnSpc>
              <a:buFont typeface="Arial"/>
              <a:buChar char="•"/>
            </a:pP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Green (Class 2 - Suspect),</a:t>
            </a:r>
          </a:p>
          <a:p>
            <a:pPr marL="412301" lvl="1" indent="-206150" algn="just">
              <a:lnSpc>
                <a:spcPts val="2673"/>
              </a:lnSpc>
              <a:buFont typeface="Arial"/>
              <a:buChar char="•"/>
            </a:pP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Blue (Class 3 - Pathological).</a:t>
            </a:r>
          </a:p>
          <a:p>
            <a:pPr algn="just">
              <a:lnSpc>
                <a:spcPts val="2673"/>
              </a:lnSpc>
            </a:pP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Key Insights:</a:t>
            </a:r>
          </a:p>
          <a:p>
            <a:pPr marL="412301" lvl="1" indent="-206150" algn="just">
              <a:lnSpc>
                <a:spcPts val="2673"/>
              </a:lnSpc>
              <a:buFont typeface="Arial"/>
              <a:buChar char="•"/>
            </a:pP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 negative correlation is evident for Class 1 (Normal) and Class 3 (Pathological), indicating that as Baseline FHR increases, Short-Term Variability decreases.</a:t>
            </a:r>
          </a:p>
          <a:p>
            <a:pPr marL="412301" lvl="1" indent="-206150" algn="just">
              <a:lnSpc>
                <a:spcPts val="2673"/>
              </a:lnSpc>
              <a:buFont typeface="Arial"/>
              <a:buChar char="•"/>
            </a:pP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Class 3 (Pathological) shows significantly lower baseline values compared to Class 1 and Class 2.</a:t>
            </a:r>
          </a:p>
          <a:p>
            <a:pPr algn="just">
              <a:lnSpc>
                <a:spcPts val="2673"/>
              </a:lnSpc>
            </a:pPr>
            <a:endParaRPr lang="en-US" sz="190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673"/>
              </a:lnSpc>
            </a:pPr>
            <a:r>
              <a:rPr lang="en-US" sz="190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This highlights how Baseline FHR and Short-Term Variability are critical features for differentiating fetal health categories.</a:t>
            </a:r>
          </a:p>
          <a:p>
            <a:pPr algn="just">
              <a:lnSpc>
                <a:spcPts val="2673"/>
              </a:lnSpc>
            </a:pPr>
            <a:r>
              <a:rPr lang="en-US" sz="19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just">
              <a:lnSpc>
                <a:spcPts val="2673"/>
              </a:lnSpc>
              <a:spcBef>
                <a:spcPct val="0"/>
              </a:spcBef>
            </a:pPr>
            <a:endParaRPr lang="en-US" sz="190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36646" y="1312859"/>
            <a:ext cx="155046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plot highlights the relationship between Baseline Fetal Heart Rate (FHR) and Short-Term Variability.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1982</Words>
  <Application>Microsoft Macintosh PowerPoint</Application>
  <PresentationFormat>Custom</PresentationFormat>
  <Paragraphs>276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Fraunces Heavy</vt:lpstr>
      <vt:lpstr>Fraunces Bold</vt:lpstr>
      <vt:lpstr>Canva Sans</vt:lpstr>
      <vt:lpstr>Fraunces Semi-Bold</vt:lpstr>
      <vt:lpstr>DM Sans Bold</vt:lpstr>
      <vt:lpstr>Canva Sans Bold</vt:lpstr>
      <vt:lpstr>Poppins Bold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BIOS511</dc:title>
  <cp:lastModifiedBy>Riyanshi Sanjay Bohra [IT - 2019]</cp:lastModifiedBy>
  <cp:revision>4</cp:revision>
  <dcterms:created xsi:type="dcterms:W3CDTF">2006-08-16T00:00:00Z</dcterms:created>
  <dcterms:modified xsi:type="dcterms:W3CDTF">2024-12-10T17:09:04Z</dcterms:modified>
  <dc:identifier>DAGYvuqiHF4</dc:identifier>
</cp:coreProperties>
</file>